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66" r:id="rId4"/>
    <p:sldId id="265" r:id="rId5"/>
    <p:sldId id="277" r:id="rId6"/>
    <p:sldId id="283" r:id="rId7"/>
    <p:sldId id="280" r:id="rId8"/>
    <p:sldId id="282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44" autoAdjust="0"/>
  </p:normalViewPr>
  <p:slideViewPr>
    <p:cSldViewPr>
      <p:cViewPr varScale="1">
        <p:scale>
          <a:sx n="55" d="100"/>
          <a:sy n="55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DDFC2-53D4-443C-BE28-E2E180BE942F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3B74-4501-490D-8CC6-5666FC48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8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how things are – this</a:t>
            </a:r>
            <a:r>
              <a:rPr lang="en-US" baseline="0" dirty="0" smtClean="0"/>
              <a:t> is why we chose the application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3B74-4501-490D-8CC6-5666FC486F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1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a kilowatt*hour?  And for that matter, what is a kilowatt?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When consumers purchase electronics, power consumption likely isn’t on the forefront of their mind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What does a kilowatt have to do with pollution?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From Gerhard’s slides: (possible place in quote bubbles lining bottom of page)</a:t>
            </a:r>
            <a:endParaRPr lang="en-US" baseline="0" dirty="0"/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&lt;&lt;source: Reeves, B., Robinson, T., Banerjee, B., &amp; Sweeney, J. (2009)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Large-Scale Energy Reductions through Sensors, Feedback, &amp; Information Technology&gt;&gt;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 use energy in my home but it’s invisible. I don’t consume it directly but only via things I want like light, heat and refrigeration. I rarely think about the energy I’m using, and most of my use is habitual and unconscious.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amount of energy I use is registered on a meter that’s out of sight, unintelligible, and read by someone else. I only get feedback about my energy use in the form of monthly bills that present complex data that are a month old, and are boring and impersonal.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information is provided to me about how and why I should change my behavior, it is also boring and impersonal and often not even applicable to my situation.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 when I understand it, I rarely act.” </a:t>
            </a:r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3B74-4501-490D-8CC6-5666FC486F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5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a kWh?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3B74-4501-490D-8CC6-5666FC486F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Assuming</a:t>
            </a:r>
            <a:r>
              <a:rPr lang="en-US" baseline="0" dirty="0" smtClean="0"/>
              <a:t> a thermodynamic efficiency of 30% of coal power plants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Numbers can actually be higher depending on losses occurring during transmission, lower plant efficiencies, et cetera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Regarding pounds of CO2: when carbon</a:t>
            </a:r>
            <a:r>
              <a:rPr lang="en-US" baseline="0" dirty="0" smtClean="0"/>
              <a:t> (coal) is burned, the carbon combines with oxygen in the atmosphere upon combustion, producing CO2 (and thus a heavier resulting product)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 Energy Information Agency in 1999 quotes a lower emission factor of 2.12 pounds of CO2 (.963 kg)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3B74-4501-490D-8CC6-5666FC486F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0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B521EDF-A6A0-4085-B837-F48A2C2082D0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F48767F-4A17-4D28-A779-CEF9FAC10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Application Domain: Energy Sustainability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Jason Zietz</a:t>
            </a:r>
          </a:p>
          <a:p>
            <a:r>
              <a:rPr lang="en-US" dirty="0" err="1" smtClean="0"/>
              <a:t>Holger</a:t>
            </a:r>
            <a:r>
              <a:rPr lang="en-US" dirty="0" smtClean="0"/>
              <a:t> Dick</a:t>
            </a:r>
          </a:p>
          <a:p>
            <a:r>
              <a:rPr lang="en-US" dirty="0" smtClean="0"/>
              <a:t>Center for </a:t>
            </a:r>
            <a:r>
              <a:rPr lang="en-US" dirty="0" err="1" smtClean="0"/>
              <a:t>LifeLong</a:t>
            </a:r>
            <a:r>
              <a:rPr lang="en-US" dirty="0" smtClean="0"/>
              <a:t> Learning and Design</a:t>
            </a:r>
          </a:p>
          <a:p>
            <a:r>
              <a:rPr lang="en-US" dirty="0" smtClean="0"/>
              <a:t>University of Colorado at Boulder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Energy Consumption Need To Be Addressed?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ecosystem in crisis</a:t>
            </a:r>
          </a:p>
          <a:p>
            <a:pPr lvl="1"/>
            <a:r>
              <a:rPr lang="en-US" dirty="0" smtClean="0"/>
              <a:t>Increased malaria infections</a:t>
            </a:r>
          </a:p>
          <a:p>
            <a:pPr lvl="1"/>
            <a:r>
              <a:rPr lang="en-US" dirty="0" smtClean="0"/>
              <a:t>Risk of species extinction</a:t>
            </a:r>
          </a:p>
          <a:p>
            <a:pPr lvl="1"/>
            <a:r>
              <a:rPr lang="en-US" dirty="0" smtClean="0"/>
              <a:t>Power outages</a:t>
            </a:r>
          </a:p>
          <a:p>
            <a:r>
              <a:rPr lang="en-US" dirty="0" smtClean="0"/>
              <a:t>Consumers are largely unaware </a:t>
            </a:r>
            <a:r>
              <a:rPr lang="en-US" dirty="0" smtClean="0"/>
              <a:t>of how </a:t>
            </a:r>
            <a:r>
              <a:rPr lang="en-US" dirty="0" smtClean="0"/>
              <a:t>they impact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Contributes to Energy Illiteracy?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access to energy data</a:t>
            </a:r>
          </a:p>
          <a:p>
            <a:r>
              <a:rPr lang="en-US" dirty="0" smtClean="0"/>
              <a:t>Lack of understanding of core concepts</a:t>
            </a:r>
            <a:endParaRPr lang="en-US" dirty="0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2057400" y="3505200"/>
            <a:ext cx="4572000" cy="2133600"/>
          </a:xfrm>
          <a:prstGeom prst="wedgeEllipseCallout">
            <a:avLst>
              <a:gd name="adj1" fmla="val 34290"/>
              <a:gd name="adj2" fmla="val 96752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dirty="0">
                <a:latin typeface="CrimeFighter BB" pitchFamily="34" charset="0"/>
              </a:rPr>
              <a:t>“I only get feedback about my energy use in the form of monthly bills that present complex data that are a month </a:t>
            </a:r>
            <a:r>
              <a:rPr lang="en-US" sz="1400" dirty="0" smtClean="0">
                <a:latin typeface="CrimeFighter BB" pitchFamily="34" charset="0"/>
              </a:rPr>
              <a:t>old </a:t>
            </a:r>
            <a:r>
              <a:rPr lang="en-US" sz="1400" dirty="0">
                <a:latin typeface="CrimeFighter BB" pitchFamily="34" charset="0"/>
              </a:rPr>
              <a:t>and are boring and </a:t>
            </a:r>
            <a:r>
              <a:rPr lang="en-US" sz="1400" dirty="0" smtClean="0">
                <a:latin typeface="CrimeFighter BB" pitchFamily="34" charset="0"/>
              </a:rPr>
              <a:t>impersonal.”</a:t>
            </a:r>
            <a:endParaRPr lang="en-US" sz="1400" dirty="0">
              <a:latin typeface="CrimeFighter BB" pitchFamily="34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6324600" y="4495800"/>
            <a:ext cx="2667000" cy="1066800"/>
          </a:xfrm>
          <a:prstGeom prst="wedgeEllipseCallout">
            <a:avLst>
              <a:gd name="adj1" fmla="val -25791"/>
              <a:gd name="adj2" fmla="val 15182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dirty="0">
                <a:latin typeface="CrimeFighter BB" pitchFamily="34" charset="0"/>
              </a:rPr>
              <a:t>“Even when I understand it, I rarely act.”</a:t>
            </a: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152400" y="4724400"/>
            <a:ext cx="2590800" cy="1219200"/>
          </a:xfrm>
          <a:prstGeom prst="wedgeEllipseCallout">
            <a:avLst>
              <a:gd name="adj1" fmla="val -39455"/>
              <a:gd name="adj2" fmla="val 10995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dirty="0">
                <a:latin typeface="CrimeFighter BB" pitchFamily="34" charset="0"/>
              </a:rPr>
              <a:t>“I use energy in my home but it’s invisible</a:t>
            </a:r>
            <a:r>
              <a:rPr lang="en-US" sz="1400" dirty="0" smtClean="0">
                <a:latin typeface="CrimeFighter BB" pitchFamily="34" charset="0"/>
              </a:rPr>
              <a:t>.”</a:t>
            </a:r>
            <a:endParaRPr lang="en-US" sz="1400" dirty="0">
              <a:latin typeface="CrimeFighter B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Energy Bill – “How Things Are”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99" y="1949080"/>
            <a:ext cx="6922301" cy="384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7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Energy Affects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kilowatt*hour,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pproximately 1.1 pounds (.5 kg) of coal are burned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pproximately 3.22 pounds (1.47 kg) of CO2 are released into the atmosphere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Developments in the Energy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Smart Grids</a:t>
            </a:r>
          </a:p>
          <a:p>
            <a:r>
              <a:rPr lang="en-US" dirty="0" smtClean="0"/>
              <a:t>Smart Meters</a:t>
            </a:r>
          </a:p>
          <a:p>
            <a:r>
              <a:rPr lang="en-US" dirty="0" smtClean="0"/>
              <a:t>Advanced Metering Infrastructures</a:t>
            </a:r>
          </a:p>
          <a:p>
            <a:endParaRPr lang="en-US" dirty="0" smtClean="0"/>
          </a:p>
          <a:p>
            <a:r>
              <a:rPr lang="en-US" sz="2600" dirty="0" smtClean="0"/>
              <a:t>Technical developments such as these allow us to involve people in making good energy usage decisions by </a:t>
            </a:r>
            <a:r>
              <a:rPr lang="en-US" sz="2600" i="1" dirty="0" err="1" smtClean="0"/>
              <a:t>informating</a:t>
            </a:r>
            <a:r>
              <a:rPr lang="en-US" sz="2600" dirty="0"/>
              <a:t> </a:t>
            </a:r>
            <a:r>
              <a:rPr lang="en-US" sz="2600" dirty="0" smtClean="0"/>
              <a:t>rather than </a:t>
            </a:r>
            <a:r>
              <a:rPr lang="en-US" sz="2600" i="1" dirty="0" smtClean="0"/>
              <a:t>automating</a:t>
            </a:r>
            <a:r>
              <a:rPr lang="en-US" sz="2600" dirty="0" smtClean="0"/>
              <a:t> their energy usage behavior</a:t>
            </a:r>
          </a:p>
        </p:txBody>
      </p:sp>
    </p:spTree>
    <p:extLst>
      <p:ext uri="{BB962C8B-B14F-4D97-AF65-F5344CB8AC3E}">
        <p14:creationId xmlns:p14="http://schemas.microsoft.com/office/powerpoint/2010/main" val="37552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Cultures of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Cultures of Participation = cultural change from passive consumers to active participants and decision-makers</a:t>
            </a:r>
          </a:p>
          <a:p>
            <a:r>
              <a:rPr lang="en-US" i="1" dirty="0" smtClean="0"/>
              <a:t>In a Culture of Participation You Cannot Not Participate</a:t>
            </a:r>
            <a:endParaRPr lang="en-US" i="1" dirty="0"/>
          </a:p>
          <a:p>
            <a:pPr lvl="1"/>
            <a:r>
              <a:rPr lang="en-US" dirty="0" smtClean="0"/>
              <a:t>Every action has a consequence and influences the environment we are active in</a:t>
            </a:r>
          </a:p>
          <a:p>
            <a:pPr lvl="1"/>
            <a:r>
              <a:rPr lang="en-US" dirty="0" smtClean="0"/>
              <a:t>“Passive” activities that appear to have no influence on others may actually be insufficiently providing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Fostering a </a:t>
            </a:r>
            <a:r>
              <a:rPr lang="en-US" dirty="0" smtClean="0"/>
              <a:t>Culture of </a:t>
            </a:r>
            <a:r>
              <a:rPr lang="en-US" dirty="0" smtClean="0"/>
              <a:t>Participation Within the Energy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need to become aware of their participation and the effects of their actions</a:t>
            </a:r>
          </a:p>
          <a:p>
            <a:r>
              <a:rPr lang="en-US" dirty="0" smtClean="0"/>
              <a:t>Cultures of participation have the potential to provide a social environment that can change people’s behaviors</a:t>
            </a:r>
          </a:p>
          <a:p>
            <a:r>
              <a:rPr lang="en-US" dirty="0" smtClean="0"/>
              <a:t>People do not necessarily have to become more active; they need the opportunity to rethink their actions</a:t>
            </a:r>
          </a:p>
        </p:txBody>
      </p:sp>
    </p:spTree>
    <p:extLst>
      <p:ext uri="{BB962C8B-B14F-4D97-AF65-F5344CB8AC3E}">
        <p14:creationId xmlns:p14="http://schemas.microsoft.com/office/powerpoint/2010/main" val="12702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“How Things Should Be”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…Later this afternoon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HolgerSpecia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TheHolgerSpecial</Template>
  <TotalTime>9556</TotalTime>
  <Words>571</Words>
  <Application>Microsoft Office PowerPoint</Application>
  <PresentationFormat>On-screen Show (4:3)</PresentationFormat>
  <Paragraphs>63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TheHolgerSpecial</vt:lpstr>
      <vt:lpstr>The Application Domain: Energy Sustainability</vt:lpstr>
      <vt:lpstr>Why Does Energy Consumption Need To Be Addressed?</vt:lpstr>
      <vt:lpstr>What Contributes to Energy Illiteracy?</vt:lpstr>
      <vt:lpstr>Typical Energy Bill – “How Things Are”</vt:lpstr>
      <vt:lpstr>How Energy Affects the Environment</vt:lpstr>
      <vt:lpstr>Recent Developments in the Energy Domain</vt:lpstr>
      <vt:lpstr>Cultures of Participation</vt:lpstr>
      <vt:lpstr>Fostering a Culture of Participation Within the Energy Domain</vt:lpstr>
      <vt:lpstr>“How Things Should Be”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zietz</dc:creator>
  <cp:lastModifiedBy>jason zietz</cp:lastModifiedBy>
  <cp:revision>94</cp:revision>
  <dcterms:created xsi:type="dcterms:W3CDTF">2011-08-22T04:02:47Z</dcterms:created>
  <dcterms:modified xsi:type="dcterms:W3CDTF">2011-08-29T14:23:27Z</dcterms:modified>
</cp:coreProperties>
</file>