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4" r:id="rId3"/>
    <p:sldId id="318" r:id="rId4"/>
    <p:sldId id="302" r:id="rId5"/>
    <p:sldId id="309" r:id="rId6"/>
    <p:sldId id="322" r:id="rId7"/>
    <p:sldId id="304" r:id="rId8"/>
    <p:sldId id="331" r:id="rId9"/>
    <p:sldId id="311" r:id="rId10"/>
    <p:sldId id="281" r:id="rId11"/>
    <p:sldId id="301" r:id="rId12"/>
    <p:sldId id="313" r:id="rId13"/>
    <p:sldId id="325" r:id="rId14"/>
    <p:sldId id="324" r:id="rId15"/>
    <p:sldId id="327" r:id="rId16"/>
    <p:sldId id="328" r:id="rId17"/>
    <p:sldId id="32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23" autoAdjust="0"/>
    <p:restoredTop sz="83333" autoAdjust="0"/>
  </p:normalViewPr>
  <p:slideViewPr>
    <p:cSldViewPr>
      <p:cViewPr varScale="1">
        <p:scale>
          <a:sx n="53" d="100"/>
          <a:sy n="53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01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EAB55-2A81-4DF3-81AA-F37717BDD3FE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A1605-F194-4F0B-B8AD-42FCF5534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90D36-9E07-4B1D-935F-9517B0407A0F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A9EEB-2B09-42D6-B85E-D1623905A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realities vary</a:t>
            </a:r>
          </a:p>
          <a:p>
            <a:r>
              <a:rPr lang="en-US" dirty="0" err="1" smtClean="0"/>
              <a:t>Toulmin</a:t>
            </a:r>
            <a:endParaRPr lang="en-US" dirty="0" smtClean="0"/>
          </a:p>
          <a:p>
            <a:r>
              <a:rPr lang="en-US" dirty="0" err="1" smtClean="0"/>
              <a:t>Rittel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9EEB-2B09-42D6-B85E-D1623905AEB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 away from the ephemeral “throw-away” nature</a:t>
            </a:r>
            <a:r>
              <a:rPr lang="en-US" baseline="0" dirty="0" smtClean="0"/>
              <a:t> of claims</a:t>
            </a:r>
          </a:p>
          <a:p>
            <a:r>
              <a:rPr lang="en-US" baseline="0" dirty="0" smtClean="0"/>
              <a:t>focus on design, but don’t ignore science and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9EEB-2B09-42D6-B85E-D1623905AEB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does it: Carroll &amp; </a:t>
            </a:r>
            <a:r>
              <a:rPr lang="en-US" dirty="0" err="1" smtClean="0"/>
              <a:t>Rosson</a:t>
            </a:r>
            <a:r>
              <a:rPr lang="en-US" dirty="0" smtClean="0"/>
              <a:t>, Wendy Kellogg, Alistair Sutcliffe,</a:t>
            </a:r>
            <a:r>
              <a:rPr lang="en-US" baseline="0" dirty="0" smtClean="0"/>
              <a:t> Steven Haynes</a:t>
            </a:r>
          </a:p>
          <a:p>
            <a:r>
              <a:rPr lang="en-US" baseline="0" dirty="0" smtClean="0"/>
              <a:t>who teaches with it: one of the more popular HCI/UE books in the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9EEB-2B09-42D6-B85E-D1623905AE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of many methods; consider van </a:t>
            </a:r>
            <a:r>
              <a:rPr lang="en-US" dirty="0" err="1" smtClean="0"/>
              <a:t>Duyne</a:t>
            </a:r>
            <a:r>
              <a:rPr lang="en-US" dirty="0" smtClean="0"/>
              <a:t>, </a:t>
            </a:r>
            <a:r>
              <a:rPr lang="en-US" dirty="0" err="1" smtClean="0"/>
              <a:t>Landay</a:t>
            </a:r>
            <a:r>
              <a:rPr lang="en-US" dirty="0" smtClean="0"/>
              <a:t> &amp; Hong’s “King of</a:t>
            </a:r>
            <a:r>
              <a:rPr lang="en-US" baseline="0" dirty="0" smtClean="0"/>
              <a:t> Patterns” approach that categorizes based on category (site genres, content management, e-commerce, navigation)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9EEB-2B09-42D6-B85E-D1623905AEB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PIC-UP (the desktop/tablet app) available</a:t>
            </a:r>
            <a:r>
              <a:rPr lang="en-US" baseline="0" dirty="0" smtClean="0"/>
              <a:t> at milkbottle.cs.vt.edu</a:t>
            </a:r>
          </a:p>
          <a:p>
            <a:r>
              <a:rPr lang="en-US" dirty="0" smtClean="0"/>
              <a:t>PIC-UP Brain</a:t>
            </a:r>
            <a:r>
              <a:rPr lang="en-US" baseline="0" dirty="0" smtClean="0"/>
              <a:t> (</a:t>
            </a:r>
            <a:r>
              <a:rPr lang="en-US" baseline="0" smtClean="0"/>
              <a:t>the Android </a:t>
            </a:r>
            <a:r>
              <a:rPr lang="en-US" baseline="0" dirty="0" smtClean="0"/>
              <a:t>app) available on the Google Marketplace </a:t>
            </a:r>
            <a:r>
              <a:rPr lang="en-US" baseline="0" smtClean="0"/>
              <a:t>for mobile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9EEB-2B09-42D6-B85E-D1623905AEB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B5BF-0AAB-46FE-82D6-FDE227FEDD1C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74D281-459A-416A-BB52-85D8D0CCA2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B5BF-0AAB-46FE-82D6-FDE227FEDD1C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D281-459A-416A-BB52-85D8D0CCA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D74D281-459A-416A-BB52-85D8D0CCA2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B5BF-0AAB-46FE-82D6-FDE227FEDD1C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543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75438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096000"/>
            <a:ext cx="2286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096000"/>
            <a:ext cx="4343400" cy="5349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2860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91E92C-5C35-44EE-AFE5-BD4D74EBB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B5BF-0AAB-46FE-82D6-FDE227FEDD1C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D74D281-459A-416A-BB52-85D8D0CCA2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B5BF-0AAB-46FE-82D6-FDE227FEDD1C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74D281-459A-416A-BB52-85D8D0CCA2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67BB5BF-0AAB-46FE-82D6-FDE227FEDD1C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D281-459A-416A-BB52-85D8D0CCA2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B5BF-0AAB-46FE-82D6-FDE227FEDD1C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D74D281-459A-416A-BB52-85D8D0CCA2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B5BF-0AAB-46FE-82D6-FDE227FEDD1C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D74D281-459A-416A-BB52-85D8D0CCA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B5BF-0AAB-46FE-82D6-FDE227FEDD1C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74D281-459A-416A-BB52-85D8D0CCA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74D281-459A-416A-BB52-85D8D0CCA2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B5BF-0AAB-46FE-82D6-FDE227FEDD1C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D74D281-459A-416A-BB52-85D8D0CCA2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67BB5BF-0AAB-46FE-82D6-FDE227FEDD1C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67BB5BF-0AAB-46FE-82D6-FDE227FEDD1C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74D281-459A-416A-BB52-85D8D0CCA2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19400"/>
            <a:ext cx="6934200" cy="3276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D. Scott McCrickard</a:t>
            </a:r>
          </a:p>
          <a:p>
            <a:endParaRPr lang="en-US" dirty="0" smtClean="0"/>
          </a:p>
          <a:p>
            <a:r>
              <a:rPr lang="en-US" dirty="0" smtClean="0"/>
              <a:t>Center for Human-Computer Interaction</a:t>
            </a:r>
          </a:p>
          <a:p>
            <a:r>
              <a:rPr lang="en-US" dirty="0" smtClean="0"/>
              <a:t>And Department of Computer Science</a:t>
            </a:r>
          </a:p>
          <a:p>
            <a:endParaRPr lang="en-US" dirty="0" smtClean="0"/>
          </a:p>
          <a:p>
            <a:r>
              <a:rPr lang="en-US" dirty="0" smtClean="0"/>
              <a:t> Virginia Tech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Collaborating with Claims</a:t>
            </a:r>
            <a:br>
              <a:rPr lang="en-US" sz="2800" dirty="0" smtClean="0"/>
            </a:br>
            <a:r>
              <a:rPr lang="en-US" sz="2800" dirty="0" smtClean="0"/>
              <a:t>in Interaction Design</a:t>
            </a:r>
            <a:endParaRPr lang="en-US" sz="2800" dirty="0"/>
          </a:p>
        </p:txBody>
      </p:sp>
      <p:pic>
        <p:nvPicPr>
          <p:cNvPr id="2050" name="Picture 2" descr="C:\Documents and Settings\fatalmilk\Desktop\fulltext_black_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486400"/>
            <a:ext cx="2225676" cy="858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495604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Images and imagery</a:t>
            </a:r>
          </a:p>
          <a:p>
            <a:pPr lvl="1"/>
            <a:r>
              <a:rPr lang="en-US" dirty="0" smtClean="0"/>
              <a:t>images of existing interface claims triggers imagination, inspiration</a:t>
            </a:r>
          </a:p>
          <a:p>
            <a:pPr lvl="1"/>
            <a:r>
              <a:rPr lang="en-US" dirty="0" smtClean="0"/>
              <a:t>imagery refers to both sets of images and their contextual interpretations</a:t>
            </a:r>
          </a:p>
          <a:p>
            <a:pPr lvl="1"/>
            <a:r>
              <a:rPr lang="en-US" dirty="0" smtClean="0"/>
              <a:t>targeted for novices (in design or in domain) to understand domain</a:t>
            </a:r>
          </a:p>
          <a:p>
            <a:r>
              <a:rPr lang="en-US" dirty="0" smtClean="0"/>
              <a:t>Design rationale as images</a:t>
            </a:r>
          </a:p>
          <a:p>
            <a:pPr lvl="1"/>
            <a:r>
              <a:rPr lang="en-US" dirty="0" smtClean="0"/>
              <a:t>exploration into the knowledge about design, such as reasoning, to help the process</a:t>
            </a:r>
          </a:p>
          <a:p>
            <a:pPr lvl="1"/>
            <a:r>
              <a:rPr lang="en-US" dirty="0" smtClean="0"/>
              <a:t>generally requires time, effort, learning curve</a:t>
            </a:r>
          </a:p>
          <a:p>
            <a:pPr lvl="1"/>
            <a:r>
              <a:rPr lang="en-US" dirty="0" smtClean="0"/>
              <a:t>images help reduce learning costs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8011" t="27704" r="54736" b="39507"/>
          <a:stretch>
            <a:fillRect/>
          </a:stretch>
        </p:blipFill>
        <p:spPr bwMode="auto">
          <a:xfrm>
            <a:off x="5257800" y="1440711"/>
            <a:ext cx="3657600" cy="275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53322" y="4262497"/>
            <a:ext cx="3662078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 sliding effect </a:t>
            </a:r>
            <a:r>
              <a:rPr lang="en-US" sz="1600" dirty="0" smtClean="0"/>
              <a:t>used </a:t>
            </a:r>
            <a:r>
              <a:rPr lang="en-US" sz="1600" dirty="0"/>
              <a:t>to transition </a:t>
            </a:r>
            <a:r>
              <a:rPr lang="en-US" sz="1600" dirty="0" smtClean="0"/>
              <a:t>within and between notifications </a:t>
            </a:r>
            <a:endParaRPr lang="en-US" sz="1600" dirty="0"/>
          </a:p>
          <a:p>
            <a:r>
              <a:rPr lang="en-US" sz="1600" dirty="0"/>
              <a:t>+ </a:t>
            </a:r>
            <a:r>
              <a:rPr lang="en-US" sz="1600" dirty="0" smtClean="0"/>
              <a:t>can reliably divert the attention of the user to essential information</a:t>
            </a:r>
            <a:endParaRPr lang="en-US" sz="1600" dirty="0"/>
          </a:p>
          <a:p>
            <a:r>
              <a:rPr lang="en-US" sz="1600" dirty="0"/>
              <a:t>+ </a:t>
            </a:r>
            <a:r>
              <a:rPr lang="en-US" sz="1600" dirty="0" smtClean="0"/>
              <a:t>increases user knowledge of information with regular usage</a:t>
            </a:r>
          </a:p>
          <a:p>
            <a:r>
              <a:rPr lang="en-US" sz="1600" dirty="0" smtClean="0"/>
              <a:t>- causes 40% degradation in primary task performance time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fatalmilk\Desktop\IMG_3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2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Design Decisions with PIC-UP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 t="11198"/>
          <a:stretch>
            <a:fillRect/>
          </a:stretch>
        </p:blipFill>
        <p:spPr bwMode="auto">
          <a:xfrm>
            <a:off x="0" y="152400"/>
            <a:ext cx="9224446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788442" y="53340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Wahid, Branham,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Cairco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McCrickard, Harrison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2009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0" name="AutoShape 2" descr="imap://dmccrick@imap.cs.vt.edu:993/fetch%3EUID%3E.INBOX%3E222039?part=1.2&amp;type=image/png&amp;filename=Screen%20Shot%202011-10-19%20at%2011.33.38%20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 descr="C:\Users\mccricks\Desktop\Screen Shot 2011-10-19 at 11.34.21 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-30905"/>
            <a:ext cx="4648200" cy="6965105"/>
          </a:xfrm>
          <a:prstGeom prst="rect">
            <a:avLst/>
          </a:prstGeom>
          <a:noFill/>
        </p:spPr>
      </p:pic>
      <p:pic>
        <p:nvPicPr>
          <p:cNvPr id="7172" name="Picture 4" descr="C:\Users\mccricks\Desktop\Screen Shot 2011-10-19 at 11.33.38 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4624171" cy="6858000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>
          <a:xfrm>
            <a:off x="4224338" y="3810000"/>
            <a:ext cx="1109662" cy="609600"/>
          </a:xfrm>
          <a:prstGeom prst="rightArrow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3428999" y="3810000"/>
            <a:ext cx="1224455" cy="609600"/>
          </a:xfrm>
          <a:prstGeom prst="rightArrow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technology in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Free-form formats support </a:t>
            </a:r>
            <a:r>
              <a:rPr lang="en-US" dirty="0" err="1" smtClean="0"/>
              <a:t>designerly</a:t>
            </a:r>
            <a:r>
              <a:rPr lang="en-US" dirty="0" smtClean="0"/>
              <a:t> processes</a:t>
            </a:r>
          </a:p>
          <a:p>
            <a:r>
              <a:rPr lang="en-US" dirty="0" smtClean="0"/>
              <a:t>But technology allows us to capture design rationale for reflection, review, catch-up, search, …</a:t>
            </a:r>
          </a:p>
          <a:p>
            <a:r>
              <a:rPr lang="en-US" dirty="0" smtClean="0"/>
              <a:t>Seeking middle ground</a:t>
            </a:r>
          </a:p>
        </p:txBody>
      </p:sp>
      <p:pic>
        <p:nvPicPr>
          <p:cNvPr id="4" name="Picture 2" descr="C:\Documents and Settings\fatalmilk\Desktop\IMG_3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898"/>
            <a:ext cx="2971800" cy="222892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 t="11198"/>
          <a:stretch>
            <a:fillRect/>
          </a:stretch>
        </p:blipFill>
        <p:spPr bwMode="auto">
          <a:xfrm>
            <a:off x="6006615" y="3657600"/>
            <a:ext cx="321783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mccricks\Desktop\PIC-UP Brain\sample_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913290"/>
            <a:ext cx="1600200" cy="187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810000" y="4495800"/>
            <a:ext cx="2209800" cy="609600"/>
          </a:xfrm>
          <a:prstGeom prst="rightArrow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2971800" y="4495800"/>
            <a:ext cx="2438400" cy="609600"/>
          </a:xfrm>
          <a:prstGeom prst="rightArrow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and future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claims more accessible</a:t>
            </a:r>
          </a:p>
          <a:p>
            <a:pPr lvl="1"/>
            <a:r>
              <a:rPr lang="en-US" dirty="0" smtClean="0"/>
              <a:t>creating claims for key design areas (mobile, notification)</a:t>
            </a:r>
          </a:p>
          <a:p>
            <a:pPr lvl="1"/>
            <a:r>
              <a:rPr lang="en-US" dirty="0" smtClean="0"/>
              <a:t>identifying quality claims at an appropriate level of generality</a:t>
            </a:r>
          </a:p>
          <a:p>
            <a:pPr lvl="1"/>
            <a:r>
              <a:rPr lang="en-US" dirty="0" smtClean="0"/>
              <a:t>using claims sets in classes, design meetings, etc.</a:t>
            </a:r>
          </a:p>
          <a:p>
            <a:r>
              <a:rPr lang="en-US" dirty="0" smtClean="0"/>
              <a:t>Identifying relationship models for claims</a:t>
            </a:r>
          </a:p>
          <a:p>
            <a:pPr lvl="1"/>
            <a:r>
              <a:rPr lang="en-US" dirty="0" smtClean="0"/>
              <a:t>based on content and community</a:t>
            </a:r>
          </a:p>
          <a:p>
            <a:r>
              <a:rPr lang="en-US" dirty="0" smtClean="0"/>
              <a:t>Automatic extraction of claims from databases</a:t>
            </a:r>
          </a:p>
          <a:p>
            <a:pPr lvl="1"/>
            <a:r>
              <a:rPr lang="en-US" dirty="0" smtClean="0"/>
              <a:t>databases can include papers, chat/meeting logs, blogs, case studies, scenario/case libraries</a:t>
            </a:r>
          </a:p>
          <a:p>
            <a:r>
              <a:rPr lang="en-US" dirty="0" smtClean="0"/>
              <a:t>Applying approaches to other knowledge repositories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Shahtab Wahid</a:t>
            </a:r>
          </a:p>
          <a:p>
            <a:pPr lvl="1"/>
            <a:r>
              <a:rPr lang="en-US" dirty="0" smtClean="0"/>
              <a:t>Ph.D. at Virginia Tech (2011); now at Bloomberg</a:t>
            </a:r>
          </a:p>
          <a:p>
            <a:r>
              <a:rPr lang="en-US" dirty="0" smtClean="0"/>
              <a:t>Christa </a:t>
            </a:r>
            <a:r>
              <a:rPr lang="en-US" dirty="0" err="1" smtClean="0"/>
              <a:t>Chewar</a:t>
            </a:r>
            <a:endParaRPr lang="en-US" dirty="0" smtClean="0"/>
          </a:p>
          <a:p>
            <a:pPr lvl="1"/>
            <a:r>
              <a:rPr lang="en-US" dirty="0" smtClean="0"/>
              <a:t>Ph.D. at VT (2005); now at the United States Military Academy</a:t>
            </a:r>
          </a:p>
          <a:p>
            <a:r>
              <a:rPr lang="en-US" dirty="0" smtClean="0"/>
              <a:t>Jan-Willem </a:t>
            </a:r>
            <a:r>
              <a:rPr lang="en-US" dirty="0" err="1" smtClean="0"/>
              <a:t>Streefkerk</a:t>
            </a:r>
            <a:endParaRPr lang="en-US" dirty="0" smtClean="0"/>
          </a:p>
          <a:p>
            <a:pPr lvl="1"/>
            <a:r>
              <a:rPr lang="en-US" dirty="0" smtClean="0"/>
              <a:t>TU Delft/TNO</a:t>
            </a:r>
          </a:p>
          <a:p>
            <a:r>
              <a:rPr lang="en-US" dirty="0" smtClean="0"/>
              <a:t>other collaborators Steve Harrison, Jason Chong Lee, Jacob Somervell, John M. Carroll, Alistair Sutcliffe, Ali </a:t>
            </a:r>
            <a:r>
              <a:rPr lang="en-US" dirty="0" err="1" smtClean="0"/>
              <a:t>Ndiwalana</a:t>
            </a:r>
            <a:r>
              <a:rPr lang="en-US" dirty="0" smtClean="0"/>
              <a:t>, and others</a:t>
            </a:r>
          </a:p>
          <a:p>
            <a:r>
              <a:rPr lang="en-US" dirty="0" smtClean="0"/>
              <a:t>funding from the NSF (ITR, REU, CRI, EAGER), </a:t>
            </a:r>
            <a:r>
              <a:rPr lang="en-US" dirty="0" err="1" smtClean="0"/>
              <a:t>DoD</a:t>
            </a:r>
            <a:r>
              <a:rPr lang="en-US" dirty="0" smtClean="0"/>
              <a:t>, Google, </a:t>
            </a:r>
            <a:r>
              <a:rPr lang="en-US" dirty="0" err="1" smtClean="0"/>
              <a:t>Meridium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Questions/Comments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4400" dirty="0" smtClean="0"/>
              <a:t>Scott McCrickard</a:t>
            </a:r>
          </a:p>
          <a:p>
            <a:pPr algn="ctr">
              <a:buNone/>
            </a:pPr>
            <a:r>
              <a:rPr lang="en-US" sz="3300" dirty="0" smtClean="0"/>
              <a:t>mccricks@cs.vt.edu</a:t>
            </a:r>
          </a:p>
          <a:p>
            <a:pPr algn="ctr">
              <a:buNone/>
            </a:pPr>
            <a:r>
              <a:rPr lang="en-US" sz="3300" dirty="0" smtClean="0"/>
              <a:t>people.cs.vt.edu/~</a:t>
            </a:r>
            <a:r>
              <a:rPr lang="en-US" sz="3300" dirty="0" err="1" smtClean="0"/>
              <a:t>mccricks</a:t>
            </a:r>
            <a:r>
              <a:rPr lang="en-US" sz="3300" dirty="0" smtClean="0"/>
              <a:t>/</a:t>
            </a:r>
          </a:p>
          <a:p>
            <a:pPr algn="ctr">
              <a:buNone/>
            </a:pPr>
            <a:r>
              <a:rPr lang="en-US" sz="3300" dirty="0" smtClean="0"/>
              <a:t>mccricks.wordpress.com</a:t>
            </a:r>
          </a:p>
          <a:p>
            <a:pPr algn="ctr">
              <a:buNone/>
            </a:pPr>
            <a:r>
              <a:rPr lang="en-US" sz="41300" dirty="0" smtClean="0"/>
              <a:t>?</a:t>
            </a:r>
            <a:endParaRPr lang="en-US" sz="41300" dirty="0"/>
          </a:p>
        </p:txBody>
      </p:sp>
      <p:pic>
        <p:nvPicPr>
          <p:cNvPr id="4" name="Picture 2" descr="C:\Documents and Settings\fatalmilk\Desktop\fulltext_black_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486400"/>
            <a:ext cx="2225676" cy="858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domains involve specialized problems with overlap in technological need </a:t>
            </a:r>
          </a:p>
          <a:p>
            <a:pPr lvl="1"/>
            <a:r>
              <a:rPr lang="en-US" dirty="0" smtClean="0"/>
              <a:t>potential for benefit from shared design knowledge</a:t>
            </a:r>
          </a:p>
          <a:p>
            <a:pPr lvl="1"/>
            <a:r>
              <a:rPr lang="en-US" dirty="0" smtClean="0"/>
              <a:t>e.g., in-vehicle computing and support for cognitive disabilities, police patrols, emergency response, mobile health, construction</a:t>
            </a:r>
          </a:p>
          <a:p>
            <a:r>
              <a:rPr lang="en-US" dirty="0" smtClean="0"/>
              <a:t>How should knowledge be structured?</a:t>
            </a:r>
          </a:p>
          <a:p>
            <a:pPr lvl="1"/>
            <a:r>
              <a:rPr lang="en-US" dirty="0" smtClean="0"/>
              <a:t>visions: Nelson’s </a:t>
            </a:r>
            <a:r>
              <a:rPr lang="en-US" dirty="0" err="1" smtClean="0"/>
              <a:t>Xanadu</a:t>
            </a:r>
            <a:r>
              <a:rPr lang="en-US" dirty="0" smtClean="0"/>
              <a:t>, Bush’s </a:t>
            </a:r>
            <a:r>
              <a:rPr lang="en-US" dirty="0" err="1" smtClean="0"/>
              <a:t>Memex</a:t>
            </a:r>
            <a:r>
              <a:rPr lang="en-US" dirty="0" smtClean="0"/>
              <a:t>, </a:t>
            </a:r>
            <a:r>
              <a:rPr lang="en-US" dirty="0" err="1" smtClean="0"/>
              <a:t>Otlet’s</a:t>
            </a:r>
            <a:r>
              <a:rPr lang="en-US" dirty="0" smtClean="0"/>
              <a:t> </a:t>
            </a:r>
            <a:r>
              <a:rPr lang="en-US" dirty="0" err="1" smtClean="0"/>
              <a:t>Mundaneum</a:t>
            </a:r>
            <a:endParaRPr lang="en-US" dirty="0" smtClean="0"/>
          </a:p>
          <a:p>
            <a:pPr lvl="1"/>
            <a:r>
              <a:rPr lang="en-US" dirty="0" smtClean="0"/>
              <a:t>realities: papers, cases, scenarios, use cases, patterns, artifacts </a:t>
            </a:r>
          </a:p>
          <a:p>
            <a:pPr lvl="1"/>
            <a:r>
              <a:rPr lang="en-US" dirty="0" smtClean="0"/>
              <a:t>possibilities: </a:t>
            </a:r>
            <a:r>
              <a:rPr lang="en-US" dirty="0" err="1" smtClean="0"/>
              <a:t>Youtube</a:t>
            </a:r>
            <a:r>
              <a:rPr lang="en-US" dirty="0" smtClean="0"/>
              <a:t> videos, blog posts, Google Docs, Twitter tweets</a:t>
            </a:r>
          </a:p>
          <a:p>
            <a:r>
              <a:rPr lang="en-US" dirty="0" smtClean="0"/>
              <a:t>Approach: use </a:t>
            </a:r>
            <a:r>
              <a:rPr lang="en-US" i="1" dirty="0" smtClean="0"/>
              <a:t>claims</a:t>
            </a:r>
            <a:r>
              <a:rPr lang="en-US" dirty="0" smtClean="0"/>
              <a:t> as a design rationale (DR) knowledge-sharing unit in human-computer interaction (HCI) and usability engineering (UE) efforts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Claims part of a common structure in rhetoric and argumentation </a:t>
            </a:r>
            <a:r>
              <a:rPr lang="en-US" sz="1600" dirty="0" smtClean="0"/>
              <a:t>(</a:t>
            </a:r>
            <a:r>
              <a:rPr lang="en-US" sz="1600" dirty="0" err="1" smtClean="0"/>
              <a:t>Toulmin</a:t>
            </a:r>
            <a:r>
              <a:rPr lang="en-US" sz="1600" dirty="0" smtClean="0"/>
              <a:t>, 1958)</a:t>
            </a:r>
            <a:endParaRPr lang="en-US" dirty="0" smtClean="0"/>
          </a:p>
          <a:p>
            <a:r>
              <a:rPr lang="en-US" dirty="0" smtClean="0"/>
              <a:t>Wicked problems and design rationale </a:t>
            </a:r>
            <a:r>
              <a:rPr lang="en-US" sz="1600" dirty="0" smtClean="0"/>
              <a:t>(</a:t>
            </a:r>
            <a:r>
              <a:rPr lang="en-US" sz="1600" dirty="0" err="1" smtClean="0"/>
              <a:t>Rittel</a:t>
            </a:r>
            <a:r>
              <a:rPr lang="en-US" sz="1600" dirty="0" smtClean="0"/>
              <a:t> &amp; Webber, 1973)</a:t>
            </a:r>
          </a:p>
          <a:p>
            <a:pPr lvl="1"/>
            <a:r>
              <a:rPr lang="en-US" dirty="0" smtClean="0"/>
              <a:t>IBIS, PHI, QOC, </a:t>
            </a:r>
            <a:r>
              <a:rPr lang="en-US" dirty="0" err="1" smtClean="0"/>
              <a:t>gIBIS</a:t>
            </a:r>
            <a:r>
              <a:rPr lang="en-US" dirty="0" smtClean="0"/>
              <a:t>, </a:t>
            </a:r>
            <a:r>
              <a:rPr lang="en-US" dirty="0" err="1" smtClean="0"/>
              <a:t>CodeBroker</a:t>
            </a:r>
            <a:r>
              <a:rPr lang="en-US" dirty="0" smtClean="0"/>
              <a:t>, Compendium </a:t>
            </a:r>
            <a:r>
              <a:rPr lang="en-US" sz="1600" dirty="0" smtClean="0"/>
              <a:t>(1970s-2010s)</a:t>
            </a:r>
          </a:p>
          <a:p>
            <a:r>
              <a:rPr lang="en-US" dirty="0" smtClean="0"/>
              <a:t>Claims introduced as theory-practice bridge in HCI </a:t>
            </a:r>
            <a:r>
              <a:rPr lang="en-US" sz="1600" dirty="0" smtClean="0"/>
              <a:t>(Carroll &amp; Kellogg, 1989)</a:t>
            </a:r>
          </a:p>
          <a:p>
            <a:pPr lvl="1"/>
            <a:r>
              <a:rPr lang="en-US" dirty="0" smtClean="0"/>
              <a:t>often regarded as “designer digestible” “falsifiable hypotheses”</a:t>
            </a:r>
          </a:p>
          <a:p>
            <a:pPr lvl="1"/>
            <a:r>
              <a:rPr lang="en-US" dirty="0" smtClean="0"/>
              <a:t>argued to be best suited to ephemeral, throw-away situations</a:t>
            </a:r>
          </a:p>
          <a:p>
            <a:pPr lvl="1"/>
            <a:r>
              <a:rPr lang="en-US" dirty="0" smtClean="0"/>
              <a:t>evolved to include formal, structured uses </a:t>
            </a:r>
            <a:r>
              <a:rPr lang="en-US" sz="1600" dirty="0" smtClean="0"/>
              <a:t>(e.g., Sutcliffe, 1999; </a:t>
            </a:r>
            <a:r>
              <a:rPr lang="en-US" sz="1600" dirty="0" err="1" smtClean="0"/>
              <a:t>Chewar</a:t>
            </a:r>
            <a:r>
              <a:rPr lang="en-US" sz="1600" dirty="0" smtClean="0"/>
              <a:t>, 2004)</a:t>
            </a:r>
            <a:endParaRPr lang="en-US" dirty="0" smtClean="0"/>
          </a:p>
          <a:p>
            <a:pPr lvl="1"/>
            <a:r>
              <a:rPr lang="en-US" dirty="0" smtClean="0"/>
              <a:t>featured in a prominent HCI/UE textbook as part of a scenario-claims design approach </a:t>
            </a:r>
            <a:r>
              <a:rPr lang="en-US" sz="1600" dirty="0" smtClean="0"/>
              <a:t>(</a:t>
            </a:r>
            <a:r>
              <a:rPr lang="en-US" sz="1600" dirty="0" err="1" smtClean="0"/>
              <a:t>Rosson</a:t>
            </a:r>
            <a:r>
              <a:rPr lang="en-US" sz="1600" dirty="0" smtClean="0"/>
              <a:t> &amp; Carroll, 2002)</a:t>
            </a:r>
            <a:endParaRPr lang="en-US" dirty="0" smtClean="0"/>
          </a:p>
          <a:p>
            <a:r>
              <a:rPr lang="en-US" dirty="0" smtClean="0"/>
              <a:t>my focus: claims as evolving, interconnected repositories used in the </a:t>
            </a:r>
            <a:r>
              <a:rPr lang="en-US" b="1" dirty="0" smtClean="0"/>
              <a:t>design</a:t>
            </a:r>
            <a:r>
              <a:rPr lang="en-US" dirty="0" smtClean="0"/>
              <a:t> process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Claims in HCI and 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2700" dirty="0" smtClean="0">
                <a:solidFill>
                  <a:schemeClr val="tx1"/>
                </a:solidFill>
              </a:rPr>
              <a:t>	A claim is an expression of </a:t>
            </a:r>
            <a:r>
              <a:rPr lang="en-US" sz="2700" u="sng" dirty="0" smtClean="0">
                <a:solidFill>
                  <a:schemeClr val="tx1"/>
                </a:solidFill>
              </a:rPr>
              <a:t>tradeoffs</a:t>
            </a:r>
            <a:r>
              <a:rPr lang="en-US" sz="2700" dirty="0" smtClean="0">
                <a:solidFill>
                  <a:schemeClr val="tx1"/>
                </a:solidFill>
              </a:rPr>
              <a:t> about an </a:t>
            </a:r>
            <a:r>
              <a:rPr lang="en-US" sz="2700" u="sng" dirty="0" smtClean="0">
                <a:solidFill>
                  <a:schemeClr val="tx1"/>
                </a:solidFill>
              </a:rPr>
              <a:t>artifact</a:t>
            </a:r>
            <a:r>
              <a:rPr lang="en-US" sz="2700" dirty="0" smtClean="0">
                <a:solidFill>
                  <a:schemeClr val="tx1"/>
                </a:solidFill>
              </a:rPr>
              <a:t> in terms of effects on a user in a given usage </a:t>
            </a:r>
            <a:r>
              <a:rPr lang="en-US" sz="2700" u="sng" dirty="0" smtClean="0">
                <a:solidFill>
                  <a:schemeClr val="tx1"/>
                </a:solidFill>
              </a:rPr>
              <a:t>scenario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u="sng" dirty="0" smtClean="0"/>
              <a:t>artifact</a:t>
            </a:r>
            <a:r>
              <a:rPr lang="en-US" sz="2400" dirty="0" smtClean="0"/>
              <a:t> describes some feature of an interface that has cognitive/psychological effects on a user</a:t>
            </a:r>
          </a:p>
          <a:p>
            <a:pPr lvl="1"/>
            <a:r>
              <a:rPr lang="en-US" sz="2400" dirty="0" smtClean="0"/>
              <a:t>claims are generally grounded in the context of a real or constructed </a:t>
            </a:r>
            <a:r>
              <a:rPr lang="en-US" sz="2400" u="sng" dirty="0" smtClean="0"/>
              <a:t>scenario</a:t>
            </a:r>
            <a:r>
              <a:rPr lang="en-US" sz="2400" dirty="0" smtClean="0"/>
              <a:t> or other story</a:t>
            </a:r>
          </a:p>
          <a:p>
            <a:pPr lvl="1"/>
            <a:r>
              <a:rPr lang="en-US" sz="2400" dirty="0" smtClean="0"/>
              <a:t>a claim lists upsides/downsides (pros and cons) that reflect the </a:t>
            </a:r>
            <a:r>
              <a:rPr lang="en-US" sz="2400" u="sng" dirty="0" smtClean="0"/>
              <a:t>tradeoffs</a:t>
            </a:r>
            <a:r>
              <a:rPr lang="en-US" sz="2400" dirty="0" smtClean="0"/>
              <a:t> the artifact causes in a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69" name="Group 17"/>
          <p:cNvGraphicFramePr>
            <a:graphicFrameLocks noGrp="1"/>
          </p:cNvGraphicFramePr>
          <p:nvPr>
            <p:ph type="tbl" idx="1"/>
          </p:nvPr>
        </p:nvGraphicFramePr>
        <p:xfrm>
          <a:off x="457200" y="1371600"/>
          <a:ext cx="8610600" cy="4953000"/>
        </p:xfrm>
        <a:graphic>
          <a:graphicData uri="http://schemas.openxmlformats.org/drawingml/2006/table">
            <a:tbl>
              <a:tblPr/>
              <a:tblGrid>
                <a:gridCol w="1676400"/>
                <a:gridCol w="6934200"/>
              </a:tblGrid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Organizing information using a collage metaphor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supports rapid identification of the newest items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According to (Greenberg &amp; Rounding 2001), “New collage items are always placed on top” suggesting users can quickly view new items and track relevance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links between cards can facilitate user interaction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According to (</a:t>
                      </a:r>
                      <a:r>
                        <a:rPr kumimoji="0" lang="en-US" sz="18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Tomobe</a:t>
                      </a:r>
                      <a:r>
                        <a:rPr kumimoji="0" lang="en-US" sz="1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2007), “users can discuss their activities on [a collage] intuitively” as seen in a workshop run by the author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BUT overlapping items create comprehension problems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According to (Greenberg &amp; Rounding 2001), “As the number of posted items increases, new elements cover old ones” suggesting difficulty in knowing about or finding older items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65125" y="717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Verdana" pitchFamily="34" charset="0"/>
            </a:endParaRPr>
          </a:p>
        </p:txBody>
      </p:sp>
      <p:pic>
        <p:nvPicPr>
          <p:cNvPr id="23565" name="Picture 14" descr="coll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3657600"/>
            <a:ext cx="152087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notificationcoll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876800"/>
            <a:ext cx="15208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Claim example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problems for claims (and DR)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Creating [good, relevant] claims</a:t>
            </a:r>
          </a:p>
          <a:p>
            <a:pPr marL="788670" lvl="1" indent="-514350">
              <a:buNone/>
            </a:pPr>
            <a:r>
              <a:rPr lang="en-US" dirty="0" smtClean="0">
                <a:sym typeface="Wingdings" pitchFamily="2" charset="2"/>
              </a:rPr>
              <a:t> start with a set identified by experts through lit review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Identifying claims relationships</a:t>
            </a:r>
          </a:p>
          <a:p>
            <a:pPr marL="788670" lvl="1" indent="-514350">
              <a:buNone/>
            </a:pPr>
            <a:r>
              <a:rPr lang="en-US" dirty="0" smtClean="0">
                <a:sym typeface="Wingdings" pitchFamily="2" charset="2"/>
              </a:rPr>
              <a:t> observe connections and associations among claims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Making claims accessible</a:t>
            </a:r>
          </a:p>
          <a:p>
            <a:pPr marL="788670" lvl="1" indent="-514350">
              <a:buNone/>
            </a:pPr>
            <a:r>
              <a:rPr lang="en-US" dirty="0" smtClean="0">
                <a:sym typeface="Wingdings" pitchFamily="2" charset="2"/>
              </a:rPr>
              <a:t> present claims in a way that a breadth of designers can use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Encouraging use of claims that lead to creating [good, relevant] claims</a:t>
            </a:r>
          </a:p>
          <a:p>
            <a:pPr marL="788670" lvl="1" indent="-514350">
              <a:buNone/>
            </a:pPr>
            <a:r>
              <a:rPr lang="en-US" dirty="0" smtClean="0">
                <a:sym typeface="Wingdings" pitchFamily="2" charset="2"/>
              </a:rPr>
              <a:t> collect the rationale that is generated during design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claims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Human categorization</a:t>
            </a:r>
          </a:p>
          <a:p>
            <a:pPr lvl="1"/>
            <a:r>
              <a:rPr lang="en-US" dirty="0" smtClean="0"/>
              <a:t>e.g., The Design of Sites </a:t>
            </a:r>
            <a:r>
              <a:rPr lang="en-US" sz="1500" dirty="0" smtClean="0"/>
              <a:t>(van </a:t>
            </a:r>
            <a:r>
              <a:rPr lang="en-US" sz="1500" dirty="0" err="1" smtClean="0"/>
              <a:t>Duyne</a:t>
            </a:r>
            <a:r>
              <a:rPr lang="en-US" sz="1500" dirty="0" smtClean="0"/>
              <a:t>, </a:t>
            </a:r>
            <a:r>
              <a:rPr lang="en-US" sz="1500" dirty="0" err="1" smtClean="0"/>
              <a:t>Landay</a:t>
            </a:r>
            <a:r>
              <a:rPr lang="en-US" sz="1500" dirty="0" smtClean="0"/>
              <a:t>, Hong, 2007)</a:t>
            </a:r>
            <a:endParaRPr lang="en-US" dirty="0" smtClean="0"/>
          </a:p>
          <a:p>
            <a:r>
              <a:rPr lang="en-US" dirty="0" smtClean="0"/>
              <a:t>Critical parameters</a:t>
            </a:r>
          </a:p>
          <a:p>
            <a:pPr lvl="1"/>
            <a:r>
              <a:rPr lang="en-US" dirty="0" smtClean="0"/>
              <a:t>e.g., the IRC model </a:t>
            </a:r>
            <a:r>
              <a:rPr lang="en-US" sz="1500" dirty="0" smtClean="0"/>
              <a:t>(McCrickard &amp; </a:t>
            </a:r>
            <a:r>
              <a:rPr lang="en-US" sz="1500" dirty="0" err="1" smtClean="0"/>
              <a:t>Chewar</a:t>
            </a:r>
            <a:r>
              <a:rPr lang="en-US" sz="1500" dirty="0" smtClean="0"/>
              <a:t>, 2003)</a:t>
            </a:r>
          </a:p>
          <a:p>
            <a:pPr lvl="2"/>
            <a:r>
              <a:rPr lang="en-US" dirty="0" smtClean="0"/>
              <a:t>interruption:� reallocation of attention from a primary task</a:t>
            </a:r>
          </a:p>
          <a:p>
            <a:pPr lvl="2"/>
            <a:r>
              <a:rPr lang="en-US" dirty="0" smtClean="0"/>
              <a:t>reaction:� immediate response resulting from stimuli</a:t>
            </a:r>
          </a:p>
          <a:p>
            <a:pPr lvl="2"/>
            <a:r>
              <a:rPr lang="en-US" dirty="0" smtClean="0"/>
              <a:t>comprehension:� information </a:t>
            </a:r>
            <a:r>
              <a:rPr lang="en-US" dirty="0" err="1" smtClean="0"/>
              <a:t>sensemaking</a:t>
            </a:r>
            <a:r>
              <a:rPr lang="en-US" dirty="0" smtClean="0"/>
              <a:t> and retention</a:t>
            </a:r>
          </a:p>
          <a:p>
            <a:pPr lvl="2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analytic or empirical methods can position claims on a 0-1 scale</a:t>
            </a:r>
            <a:endParaRPr lang="en-US" dirty="0" smtClean="0"/>
          </a:p>
          <a:p>
            <a:r>
              <a:rPr lang="en-US" dirty="0" smtClean="0"/>
              <a:t>Social computing</a:t>
            </a:r>
          </a:p>
          <a:p>
            <a:pPr lvl="1"/>
            <a:r>
              <a:rPr lang="en-US" dirty="0" smtClean="0"/>
              <a:t>e.g., claims relationships </a:t>
            </a:r>
            <a:r>
              <a:rPr lang="en-US" sz="1500" dirty="0" smtClean="0"/>
              <a:t>(Wahid &amp; McCrickard, 2007)</a:t>
            </a:r>
            <a:endParaRPr lang="en-US" dirty="0" smtClean="0"/>
          </a:p>
          <a:p>
            <a:pPr lvl="2"/>
            <a:r>
              <a:rPr lang="en-US" dirty="0" smtClean="0"/>
              <a:t>fusion/diffusion: designer connection/separation of related ideas</a:t>
            </a:r>
          </a:p>
          <a:p>
            <a:pPr lvl="2"/>
            <a:r>
              <a:rPr lang="en-US" dirty="0" smtClean="0"/>
              <a:t>mitigation: adding a feature to lessen a downside</a:t>
            </a:r>
          </a:p>
          <a:p>
            <a:pPr lvl="2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activities of designers can connect paths of use for claims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the masses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Collaborative views like “Recent” and “Top 10% &amp; 20%” affect use and decision-making</a:t>
            </a:r>
          </a:p>
          <a:p>
            <a:pPr lvl="1"/>
            <a:r>
              <a:rPr lang="en-US" dirty="0" smtClean="0"/>
              <a:t>Lighted directional path card was created</a:t>
            </a:r>
          </a:p>
          <a:p>
            <a:pPr lvl="1"/>
            <a:r>
              <a:rPr lang="en-US" dirty="0" smtClean="0"/>
              <a:t>Elevated to green status as more and more people found it in the recent view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I used the most frequently used cards as a starting point for my exploration of options in the ideation stage.”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Yeah, I don’t even like allowing [previous use] to influence…I mean honestly I could even imagine myself being biased in the other direction.”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because it is a storyboard, it necessitates thinking about workflow which is something that can get lost a lot…especially with somebody who isn’t thinking about design all the time.”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claims accessible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/>
          <a:lstStyle/>
          <a:p>
            <a:r>
              <a:rPr lang="en-US" dirty="0" smtClean="0"/>
              <a:t>Claims capture and connect design knowledge</a:t>
            </a:r>
          </a:p>
          <a:p>
            <a:r>
              <a:rPr lang="en-US" dirty="0" smtClean="0"/>
              <a:t>BUT there are still barriers to claims being used</a:t>
            </a:r>
          </a:p>
          <a:p>
            <a:pPr lvl="1"/>
            <a:r>
              <a:rPr lang="en-US" dirty="0" smtClean="0"/>
              <a:t>particularly for large libraries of claims</a:t>
            </a:r>
          </a:p>
          <a:p>
            <a:pPr lvl="1"/>
            <a:r>
              <a:rPr lang="en-US" dirty="0" smtClean="0"/>
              <a:t>easy to </a:t>
            </a:r>
            <a:r>
              <a:rPr lang="en-US" u="sng" dirty="0" smtClean="0"/>
              <a:t>search</a:t>
            </a:r>
            <a:r>
              <a:rPr lang="en-US" dirty="0" smtClean="0"/>
              <a:t>, but hard to </a:t>
            </a:r>
            <a:r>
              <a:rPr lang="en-US" u="sng" dirty="0" smtClean="0"/>
              <a:t>browse</a:t>
            </a:r>
          </a:p>
          <a:p>
            <a:endParaRPr lang="en-US" dirty="0" smtClean="0"/>
          </a:p>
          <a:p>
            <a:r>
              <a:rPr lang="en-US" dirty="0" smtClean="0"/>
              <a:t>Solution: leverage </a:t>
            </a:r>
            <a:r>
              <a:rPr lang="en-US" i="1" dirty="0" smtClean="0"/>
              <a:t>images</a:t>
            </a:r>
            <a:r>
              <a:rPr lang="en-US" dirty="0" smtClean="0"/>
              <a:t> as part of visual design</a:t>
            </a:r>
          </a:p>
          <a:p>
            <a:pPr lvl="1"/>
            <a:r>
              <a:rPr lang="en-US" dirty="0" smtClean="0"/>
              <a:t>accessible to designers (e.g., technologists, UI experts) as well as domain experts (e.g., police officers, emergency personnel)</a:t>
            </a:r>
          </a:p>
          <a:p>
            <a:pPr lvl="1"/>
            <a:r>
              <a:rPr lang="en-US" dirty="0" smtClean="0"/>
              <a:t>encourages communication among members of a design team</a:t>
            </a:r>
          </a:p>
          <a:p>
            <a:pPr lvl="1"/>
            <a:r>
              <a:rPr lang="en-US" dirty="0" smtClean="0"/>
              <a:t>“intentional deception” can initiate creative ideas</a:t>
            </a:r>
          </a:p>
          <a:p>
            <a:pPr lvl="1"/>
            <a:r>
              <a:rPr lang="en-US" dirty="0" smtClean="0"/>
              <a:t>access to DR encourages thoughtful reflection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22719</TotalTime>
  <Words>1150</Words>
  <Application>Microsoft Office PowerPoint</Application>
  <PresentationFormat>On-screen Show (4:3)</PresentationFormat>
  <Paragraphs>147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Collaborating with Claims in Interaction Design</vt:lpstr>
      <vt:lpstr>Capturing knowledge</vt:lpstr>
      <vt:lpstr>Evolution of claims</vt:lpstr>
      <vt:lpstr>Claims in HCI and UE</vt:lpstr>
      <vt:lpstr>Slide 5</vt:lpstr>
      <vt:lpstr>Hard problems for claims (and DR)</vt:lpstr>
      <vt:lpstr>Identifying claims relationships</vt:lpstr>
      <vt:lpstr>Leveraging the masses</vt:lpstr>
      <vt:lpstr>Making claims accessible</vt:lpstr>
      <vt:lpstr>Leveraging images</vt:lpstr>
      <vt:lpstr>Slide 11</vt:lpstr>
      <vt:lpstr>Capturing Design Decisions with PIC-UP</vt:lpstr>
      <vt:lpstr>Slide 13</vt:lpstr>
      <vt:lpstr>The role of technology in design</vt:lpstr>
      <vt:lpstr>Ongoing and future efforts</vt:lpstr>
      <vt:lpstr>Thanks!</vt:lpstr>
      <vt:lpstr>Questions/Comments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Picking Up Artifacts: Storyboarding As A Gateway To Reuse</dc:title>
  <dc:creator>swahid</dc:creator>
  <cp:lastModifiedBy>Windows User</cp:lastModifiedBy>
  <cp:revision>1230</cp:revision>
  <dcterms:created xsi:type="dcterms:W3CDTF">2009-08-13T01:21:49Z</dcterms:created>
  <dcterms:modified xsi:type="dcterms:W3CDTF">2011-10-20T18:08:33Z</dcterms:modified>
</cp:coreProperties>
</file>