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4" r:id="rId3"/>
    <p:sldId id="284" r:id="rId4"/>
    <p:sldId id="257" r:id="rId5"/>
    <p:sldId id="259" r:id="rId6"/>
    <p:sldId id="260" r:id="rId7"/>
    <p:sldId id="261" r:id="rId8"/>
    <p:sldId id="262" r:id="rId9"/>
    <p:sldId id="263" r:id="rId10"/>
    <p:sldId id="278" r:id="rId11"/>
    <p:sldId id="267" r:id="rId12"/>
    <p:sldId id="272" r:id="rId13"/>
    <p:sldId id="269" r:id="rId14"/>
    <p:sldId id="270" r:id="rId15"/>
    <p:sldId id="271" r:id="rId16"/>
    <p:sldId id="273" r:id="rId17"/>
    <p:sldId id="283" r:id="rId18"/>
    <p:sldId id="268"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10" autoAdjust="0"/>
  </p:normalViewPr>
  <p:slideViewPr>
    <p:cSldViewPr>
      <p:cViewPr>
        <p:scale>
          <a:sx n="100" d="100"/>
          <a:sy n="100" d="100"/>
        </p:scale>
        <p:origin x="-1932" y="-72"/>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DDFC2-53D4-443C-BE28-E2E180BE942F}" type="datetimeFigureOut">
              <a:rPr lang="en-US" smtClean="0"/>
              <a:t>8/28/2011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F3B74-4501-490D-8CC6-5666FC486F2F}" type="slidenum">
              <a:rPr lang="en-US" smtClean="0"/>
              <a:t>‹#›</a:t>
            </a:fld>
            <a:endParaRPr lang="en-US"/>
          </a:p>
        </p:txBody>
      </p:sp>
    </p:spTree>
    <p:extLst>
      <p:ext uri="{BB962C8B-B14F-4D97-AF65-F5344CB8AC3E}">
        <p14:creationId xmlns:p14="http://schemas.microsoft.com/office/powerpoint/2010/main" val="43568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things are – this</a:t>
            </a:r>
            <a:r>
              <a:rPr lang="en-US" baseline="0" dirty="0" smtClean="0"/>
              <a:t> is why we chose the application domain</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2</a:t>
            </a:fld>
            <a:endParaRPr lang="en-US"/>
          </a:p>
        </p:txBody>
      </p:sp>
    </p:spTree>
    <p:extLst>
      <p:ext uri="{BB962C8B-B14F-4D97-AF65-F5344CB8AC3E}">
        <p14:creationId xmlns:p14="http://schemas.microsoft.com/office/powerpoint/2010/main" val="182441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brains are wired to do this, even at a</a:t>
            </a:r>
            <a:r>
              <a:rPr lang="en-US" baseline="0" dirty="0" smtClean="0"/>
              <a:t> very young age</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13</a:t>
            </a:fld>
            <a:endParaRPr lang="en-US"/>
          </a:p>
        </p:txBody>
      </p:sp>
    </p:spTree>
    <p:extLst>
      <p:ext uri="{BB962C8B-B14F-4D97-AF65-F5344CB8AC3E}">
        <p14:creationId xmlns:p14="http://schemas.microsoft.com/office/powerpoint/2010/main" val="295395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Descriptive</a:t>
            </a:r>
            <a:r>
              <a:rPr lang="en-US" baseline="0" dirty="0" smtClean="0"/>
              <a:t> norms: perception of behaviors that are typically performed</a:t>
            </a:r>
          </a:p>
          <a:p>
            <a:r>
              <a:rPr lang="en-US" baseline="0" dirty="0" smtClean="0"/>
              <a:t>Injunctive norms: perceptions of which </a:t>
            </a:r>
            <a:r>
              <a:rPr lang="en-US" baseline="0" dirty="0" smtClean="0"/>
              <a:t>behaviors </a:t>
            </a:r>
            <a:r>
              <a:rPr lang="en-US" baseline="0" dirty="0" smtClean="0"/>
              <a:t>are typically approved or </a:t>
            </a:r>
            <a:r>
              <a:rPr lang="en-US" baseline="0" dirty="0" smtClean="0"/>
              <a:t>disapproved</a:t>
            </a:r>
          </a:p>
          <a:p>
            <a:endParaRPr lang="en-US" baseline="0" dirty="0" smtClean="0"/>
          </a:p>
          <a:p>
            <a:r>
              <a:rPr lang="en-US" baseline="0" dirty="0" smtClean="0"/>
              <a:t>“The controlling aspect of competition comes into play when one focuses on the activity as something that one must win.”</a:t>
            </a:r>
          </a:p>
        </p:txBody>
      </p:sp>
      <p:sp>
        <p:nvSpPr>
          <p:cNvPr id="4" name="Slide Number Placeholder 3"/>
          <p:cNvSpPr>
            <a:spLocks noGrp="1"/>
          </p:cNvSpPr>
          <p:nvPr>
            <p:ph type="sldNum" sz="quarter" idx="10"/>
          </p:nvPr>
        </p:nvSpPr>
        <p:spPr/>
        <p:txBody>
          <a:bodyPr/>
          <a:lstStyle/>
          <a:p>
            <a:fld id="{B85F3B74-4501-490D-8CC6-5666FC486F2F}" type="slidenum">
              <a:rPr lang="en-US" smtClean="0"/>
              <a:t>16</a:t>
            </a:fld>
            <a:endParaRPr lang="en-US"/>
          </a:p>
        </p:txBody>
      </p:sp>
    </p:spTree>
    <p:extLst>
      <p:ext uri="{BB962C8B-B14F-4D97-AF65-F5344CB8AC3E}">
        <p14:creationId xmlns:p14="http://schemas.microsoft.com/office/powerpoint/2010/main" val="150025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18</a:t>
            </a:fld>
            <a:endParaRPr lang="en-US"/>
          </a:p>
        </p:txBody>
      </p:sp>
    </p:spTree>
    <p:extLst>
      <p:ext uri="{BB962C8B-B14F-4D97-AF65-F5344CB8AC3E}">
        <p14:creationId xmlns:p14="http://schemas.microsoft.com/office/powerpoint/2010/main" val="110866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Authors:  Karen </a:t>
            </a:r>
            <a:r>
              <a:rPr lang="en-US" dirty="0" err="1" smtClean="0"/>
              <a:t>Ehrhardt</a:t>
            </a:r>
            <a:r>
              <a:rPr lang="en-US" dirty="0" smtClean="0"/>
              <a:t>-Martinez,</a:t>
            </a:r>
            <a:r>
              <a:rPr lang="en-US" baseline="0" dirty="0" smtClean="0"/>
              <a:t> </a:t>
            </a:r>
            <a:r>
              <a:rPr lang="en-US" dirty="0" smtClean="0"/>
              <a:t> Kat A. Donnelly,</a:t>
            </a:r>
            <a:r>
              <a:rPr lang="en-US" baseline="0" dirty="0" smtClean="0"/>
              <a:t> </a:t>
            </a:r>
            <a:r>
              <a:rPr lang="en-US" dirty="0" smtClean="0"/>
              <a:t>&amp; John A. “Skip” </a:t>
            </a:r>
            <a:r>
              <a:rPr lang="en-US" dirty="0" err="1" smtClean="0"/>
              <a:t>Laitner</a:t>
            </a:r>
            <a:endParaRPr lang="en-US" dirty="0" smtClean="0"/>
          </a:p>
          <a:p>
            <a:r>
              <a:rPr lang="en-US" dirty="0" smtClean="0"/>
              <a:t>Indirect: Provided *after</a:t>
            </a:r>
            <a:r>
              <a:rPr lang="en-US" baseline="0" dirty="0" smtClean="0"/>
              <a:t>* consumption occurs</a:t>
            </a:r>
          </a:p>
          <a:p>
            <a:r>
              <a:rPr lang="en-US" baseline="0" dirty="0" smtClean="0"/>
              <a:t>Direct: Provided *while* consumption occurs</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4</a:t>
            </a:fld>
            <a:endParaRPr lang="en-US"/>
          </a:p>
        </p:txBody>
      </p:sp>
    </p:spTree>
    <p:extLst>
      <p:ext uri="{BB962C8B-B14F-4D97-AF65-F5344CB8AC3E}">
        <p14:creationId xmlns:p14="http://schemas.microsoft.com/office/powerpoint/2010/main" val="287916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OPOWER:</a:t>
            </a:r>
            <a:r>
              <a:rPr lang="en-US" baseline="0" dirty="0" smtClean="0"/>
              <a:t> OPOWER is considered a major success story, yet they only get a 2% engagement rate</a:t>
            </a:r>
            <a:endParaRPr lang="en-US" dirty="0" smtClean="0"/>
          </a:p>
        </p:txBody>
      </p:sp>
      <p:sp>
        <p:nvSpPr>
          <p:cNvPr id="4" name="Slide Number Placeholder 3"/>
          <p:cNvSpPr>
            <a:spLocks noGrp="1"/>
          </p:cNvSpPr>
          <p:nvPr>
            <p:ph type="sldNum" sz="quarter" idx="10"/>
          </p:nvPr>
        </p:nvSpPr>
        <p:spPr/>
        <p:txBody>
          <a:bodyPr/>
          <a:lstStyle/>
          <a:p>
            <a:fld id="{B85F3B74-4501-490D-8CC6-5666FC486F2F}" type="slidenum">
              <a:rPr lang="en-US" smtClean="0"/>
              <a:t>5</a:t>
            </a:fld>
            <a:endParaRPr lang="en-US"/>
          </a:p>
        </p:txBody>
      </p:sp>
    </p:spTree>
    <p:extLst>
      <p:ext uri="{BB962C8B-B14F-4D97-AF65-F5344CB8AC3E}">
        <p14:creationId xmlns:p14="http://schemas.microsoft.com/office/powerpoint/2010/main" val="9716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 statistical techniques</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6</a:t>
            </a:fld>
            <a:endParaRPr lang="en-US"/>
          </a:p>
        </p:txBody>
      </p:sp>
    </p:spTree>
    <p:extLst>
      <p:ext uri="{BB962C8B-B14F-4D97-AF65-F5344CB8AC3E}">
        <p14:creationId xmlns:p14="http://schemas.microsoft.com/office/powerpoint/2010/main" val="387659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see trends, but</a:t>
            </a:r>
            <a:r>
              <a:rPr lang="en-US" baseline="0" dirty="0" smtClean="0"/>
              <a:t> forces consumer to remember what they used energy-wise the previous day/week</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7</a:t>
            </a:fld>
            <a:endParaRPr lang="en-US"/>
          </a:p>
        </p:txBody>
      </p:sp>
    </p:spTree>
    <p:extLst>
      <p:ext uri="{BB962C8B-B14F-4D97-AF65-F5344CB8AC3E}">
        <p14:creationId xmlns:p14="http://schemas.microsoft.com/office/powerpoint/2010/main" val="100992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link to show active real-time feedback</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8</a:t>
            </a:fld>
            <a:endParaRPr lang="en-US"/>
          </a:p>
        </p:txBody>
      </p:sp>
    </p:spTree>
    <p:extLst>
      <p:ext uri="{BB962C8B-B14F-4D97-AF65-F5344CB8AC3E}">
        <p14:creationId xmlns:p14="http://schemas.microsoft.com/office/powerpoint/2010/main" val="318716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“’plus’ means that useful details on energy use are </a:t>
            </a:r>
            <a:r>
              <a:rPr lang="en-US" smtClean="0"/>
              <a:t>provided and </a:t>
            </a:r>
            <a:r>
              <a:rPr lang="en-US" dirty="0" smtClean="0"/>
              <a:t>not</a:t>
            </a:r>
            <a:r>
              <a:rPr lang="en-US" baseline="0" dirty="0" smtClean="0"/>
              <a:t> just total consumption”</a:t>
            </a:r>
          </a:p>
          <a:p>
            <a:r>
              <a:rPr lang="en-US" baseline="0" dirty="0" smtClean="0"/>
              <a:t>“However, these estimates are dominated by studies with small sample sizes and short duration; further studies with large sample sizes and longer duration are needed before conclusions can be drawn. “</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9</a:t>
            </a:fld>
            <a:endParaRPr lang="en-US"/>
          </a:p>
        </p:txBody>
      </p:sp>
    </p:spTree>
    <p:extLst>
      <p:ext uri="{BB962C8B-B14F-4D97-AF65-F5344CB8AC3E}">
        <p14:creationId xmlns:p14="http://schemas.microsoft.com/office/powerpoint/2010/main" val="425417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think there is room for improvement</a:t>
            </a:r>
            <a:r>
              <a:rPr lang="en-US" baseline="0" dirty="0" smtClean="0"/>
              <a:t> in regards to the options displayed earlier</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10</a:t>
            </a:fld>
            <a:endParaRPr lang="en-US"/>
          </a:p>
        </p:txBody>
      </p:sp>
    </p:spTree>
    <p:extLst>
      <p:ext uri="{BB962C8B-B14F-4D97-AF65-F5344CB8AC3E}">
        <p14:creationId xmlns:p14="http://schemas.microsoft.com/office/powerpoint/2010/main" val="4883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care about what people around us</a:t>
            </a:r>
            <a:r>
              <a:rPr lang="en-US" baseline="0" dirty="0" smtClean="0"/>
              <a:t> are doing, but not as much as what people in other cities, states, and countries are doing</a:t>
            </a:r>
            <a:endParaRPr lang="en-US" dirty="0"/>
          </a:p>
        </p:txBody>
      </p:sp>
      <p:sp>
        <p:nvSpPr>
          <p:cNvPr id="4" name="Slide Number Placeholder 3"/>
          <p:cNvSpPr>
            <a:spLocks noGrp="1"/>
          </p:cNvSpPr>
          <p:nvPr>
            <p:ph type="sldNum" sz="quarter" idx="10"/>
          </p:nvPr>
        </p:nvSpPr>
        <p:spPr/>
        <p:txBody>
          <a:bodyPr/>
          <a:lstStyle/>
          <a:p>
            <a:fld id="{B85F3B74-4501-490D-8CC6-5666FC486F2F}" type="slidenum">
              <a:rPr lang="en-US" smtClean="0"/>
              <a:t>12</a:t>
            </a:fld>
            <a:endParaRPr lang="en-US"/>
          </a:p>
        </p:txBody>
      </p:sp>
    </p:spTree>
    <p:extLst>
      <p:ext uri="{BB962C8B-B14F-4D97-AF65-F5344CB8AC3E}">
        <p14:creationId xmlns:p14="http://schemas.microsoft.com/office/powerpoint/2010/main" val="132112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FB521EDF-A6A0-4085-B837-F48A2C2082D0}" type="datetimeFigureOut">
              <a:rPr lang="en-US" smtClean="0"/>
              <a:t>8/28/2011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FB521EDF-A6A0-4085-B837-F48A2C2082D0}" type="datetimeFigureOut">
              <a:rPr lang="en-US" smtClean="0"/>
              <a:t>8/28/2011</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BF48767F-4A17-4D28-A779-CEF9FAC10A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FB521EDF-A6A0-4085-B837-F48A2C2082D0}" type="datetimeFigureOut">
              <a:rPr lang="en-US" smtClean="0"/>
              <a:t>8/28/2011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8767F-4A17-4D28-A779-CEF9FAC10AB6}"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521EDF-A6A0-4085-B837-F48A2C2082D0}" type="datetimeFigureOut">
              <a:rPr lang="en-US" smtClean="0"/>
              <a:t>8/28/2011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B521EDF-A6A0-4085-B837-F48A2C2082D0}" type="datetimeFigureOut">
              <a:rPr lang="en-US" smtClean="0"/>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B521EDF-A6A0-4085-B837-F48A2C2082D0}" type="datetimeFigureOut">
              <a:rPr lang="en-US" smtClean="0"/>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B521EDF-A6A0-4085-B837-F48A2C2082D0}" type="datetimeFigureOut">
              <a:rPr lang="en-US" smtClean="0"/>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FB521EDF-A6A0-4085-B837-F48A2C2082D0}" type="datetimeFigureOut">
              <a:rPr lang="en-US" smtClean="0"/>
              <a:t>8/28/2011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FB521EDF-A6A0-4085-B837-F48A2C2082D0}" type="datetimeFigureOut">
              <a:rPr lang="en-US" smtClean="0"/>
              <a:t>8/28/2011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B521EDF-A6A0-4085-B837-F48A2C2082D0}" type="datetimeFigureOut">
              <a:rPr lang="en-US" smtClean="0"/>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B521EDF-A6A0-4085-B837-F48A2C2082D0}" type="datetimeFigureOut">
              <a:rPr lang="en-US" smtClean="0"/>
              <a:t>8/28/2011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B521EDF-A6A0-4085-B837-F48A2C2082D0}" type="datetimeFigureOut">
              <a:rPr lang="en-US" smtClean="0"/>
              <a:t>8/28/2011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B521EDF-A6A0-4085-B837-F48A2C2082D0}" type="datetimeFigureOut">
              <a:rPr lang="en-US" smtClean="0"/>
              <a:t>8/28/2011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48767F-4A17-4D28-A779-CEF9FAC10A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FB521EDF-A6A0-4085-B837-F48A2C2082D0}" type="datetimeFigureOut">
              <a:rPr lang="en-US" smtClean="0"/>
              <a:t>8/28/2011</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BF48767F-4A17-4D28-A779-CEF9FAC10A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FB521EDF-A6A0-4085-B837-F48A2C2082D0}" type="datetimeFigureOut">
              <a:rPr lang="en-US" smtClean="0"/>
              <a:t>8/28/2011</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BF48767F-4A17-4D28-A779-CEF9FAC10A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7OHG7tHrN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attvision.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Application Domain: Energy Sustainability</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Jason Zietz</a:t>
            </a:r>
          </a:p>
          <a:p>
            <a:r>
              <a:rPr lang="en-US" dirty="0" err="1" smtClean="0"/>
              <a:t>Holger</a:t>
            </a:r>
            <a:r>
              <a:rPr lang="en-US" dirty="0" smtClean="0"/>
              <a:t> Dick</a:t>
            </a:r>
          </a:p>
          <a:p>
            <a:r>
              <a:rPr lang="en-US" dirty="0" smtClean="0"/>
              <a:t>Center for </a:t>
            </a:r>
            <a:r>
              <a:rPr lang="en-US" dirty="0" err="1" smtClean="0"/>
              <a:t>LifeLong</a:t>
            </a:r>
            <a:r>
              <a:rPr lang="en-US" dirty="0" smtClean="0"/>
              <a:t> Learning and Design</a:t>
            </a:r>
          </a:p>
          <a:p>
            <a:r>
              <a:rPr lang="en-US" dirty="0" smtClean="0"/>
              <a:t>University of Colorado at Boulder</a:t>
            </a:r>
            <a:endParaRPr lang="en-US" dirty="0"/>
          </a:p>
        </p:txBody>
      </p:sp>
    </p:spTree>
    <p:extLst>
      <p:ext uri="{BB962C8B-B14F-4D97-AF65-F5344CB8AC3E}">
        <p14:creationId xmlns:p14="http://schemas.microsoft.com/office/powerpoint/2010/main" val="1794889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Questions We Are Exploring</a:t>
            </a:r>
            <a:endParaRPr lang="en-US" dirty="0"/>
          </a:p>
        </p:txBody>
      </p:sp>
      <p:sp>
        <p:nvSpPr>
          <p:cNvPr id="3" name="Content Placeholder 2"/>
          <p:cNvSpPr>
            <a:spLocks noGrp="1"/>
          </p:cNvSpPr>
          <p:nvPr>
            <p:ph idx="1"/>
          </p:nvPr>
        </p:nvSpPr>
        <p:spPr/>
        <p:txBody>
          <a:bodyPr/>
          <a:lstStyle/>
          <a:p>
            <a:r>
              <a:rPr lang="en-US" dirty="0" smtClean="0"/>
              <a:t>Is the data alone motivating enough for people to change their behavior?</a:t>
            </a:r>
          </a:p>
          <a:p>
            <a:r>
              <a:rPr lang="en-US" dirty="0" smtClean="0"/>
              <a:t>What do people care about more – saving  a little money every month or making a larger impact on the environment?</a:t>
            </a:r>
            <a:endParaRPr lang="en-US" dirty="0"/>
          </a:p>
        </p:txBody>
      </p:sp>
    </p:spTree>
    <p:extLst>
      <p:ext uri="{BB962C8B-B14F-4D97-AF65-F5344CB8AC3E}">
        <p14:creationId xmlns:p14="http://schemas.microsoft.com/office/powerpoint/2010/main" val="2962074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Gadgets </a:t>
            </a:r>
            <a:r>
              <a:rPr lang="en-US" dirty="0" smtClean="0"/>
              <a:t>Alone Are Not Enough</a:t>
            </a:r>
            <a:endParaRPr lang="en-US" dirty="0"/>
          </a:p>
        </p:txBody>
      </p:sp>
      <p:sp>
        <p:nvSpPr>
          <p:cNvPr id="3" name="Content Placeholder 2"/>
          <p:cNvSpPr>
            <a:spLocks noGrp="1"/>
          </p:cNvSpPr>
          <p:nvPr>
            <p:ph idx="1"/>
          </p:nvPr>
        </p:nvSpPr>
        <p:spPr/>
        <p:txBody>
          <a:bodyPr>
            <a:normAutofit/>
          </a:bodyPr>
          <a:lstStyle/>
          <a:p>
            <a:r>
              <a:rPr lang="en-US" dirty="0" smtClean="0"/>
              <a:t>How can we help consumers learn how to reduce their energy usage?</a:t>
            </a:r>
          </a:p>
          <a:p>
            <a:r>
              <a:rPr lang="en-US" dirty="0" smtClean="0"/>
              <a:t>Can we leverage social influencers to motivate consumers to reduce their energy usage</a:t>
            </a:r>
            <a:r>
              <a:rPr lang="en-US" dirty="0" smtClean="0"/>
              <a:t>?</a:t>
            </a:r>
          </a:p>
          <a:p>
            <a:pPr lvl="1"/>
            <a:r>
              <a:rPr lang="en-US" dirty="0" smtClean="0"/>
              <a:t>Inspirations from Cialdini, R. (2009) </a:t>
            </a:r>
            <a:r>
              <a:rPr lang="en-US" i="1" dirty="0" smtClean="0"/>
              <a:t>Influence: Science and Practice</a:t>
            </a:r>
            <a:endParaRPr lang="en-US" i="1" dirty="0" smtClean="0"/>
          </a:p>
          <a:p>
            <a:r>
              <a:rPr lang="en-US" dirty="0" smtClean="0"/>
              <a:t>How can we create opportunities for informal learning by fostering and supporting a culture of participation in the energy domain?</a:t>
            </a:r>
          </a:p>
        </p:txBody>
      </p:sp>
    </p:spTree>
    <p:extLst>
      <p:ext uri="{BB962C8B-B14F-4D97-AF65-F5344CB8AC3E}">
        <p14:creationId xmlns:p14="http://schemas.microsoft.com/office/powerpoint/2010/main" val="248428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Intrinsic Motivation</a:t>
            </a:r>
          </a:p>
          <a:p>
            <a:pPr lvl="1"/>
            <a:r>
              <a:rPr lang="en-US" dirty="0" smtClean="0"/>
              <a:t>Desire to help the environment</a:t>
            </a:r>
          </a:p>
          <a:p>
            <a:pPr lvl="1"/>
            <a:r>
              <a:rPr lang="en-US" dirty="0" smtClean="0"/>
              <a:t>Need to better understand one’s energy use</a:t>
            </a:r>
          </a:p>
          <a:p>
            <a:r>
              <a:rPr lang="en-US" dirty="0"/>
              <a:t>Extrinsic </a:t>
            </a:r>
            <a:r>
              <a:rPr lang="en-US" dirty="0" smtClean="0"/>
              <a:t>Motivation</a:t>
            </a:r>
          </a:p>
          <a:p>
            <a:pPr lvl="1"/>
            <a:r>
              <a:rPr lang="en-US" dirty="0" smtClean="0"/>
              <a:t>What are my friends doing to help the environment?</a:t>
            </a:r>
          </a:p>
          <a:p>
            <a:pPr lvl="1"/>
            <a:r>
              <a:rPr lang="en-US" dirty="0" smtClean="0"/>
              <a:t>What are my neighbors doing to help the environment?</a:t>
            </a:r>
            <a:endParaRPr lang="en-US" dirty="0"/>
          </a:p>
          <a:p>
            <a:endParaRPr lang="en-US" dirty="0"/>
          </a:p>
        </p:txBody>
      </p:sp>
    </p:spTree>
    <p:extLst>
      <p:ext uri="{BB962C8B-B14F-4D97-AF65-F5344CB8AC3E}">
        <p14:creationId xmlns:p14="http://schemas.microsoft.com/office/powerpoint/2010/main" val="1436185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ow Leopard:Users:hodie:Dropbox:Documents:Energy Work:socialProof.png"/>
          <p:cNvPicPr/>
          <p:nvPr/>
        </p:nvPicPr>
        <p:blipFill>
          <a:blip r:embed="rId3">
            <a:extLst>
              <a:ext uri="{28A0092B-C50C-407E-A947-70E740481C1C}">
                <a14:useLocalDpi xmlns:a14="http://schemas.microsoft.com/office/drawing/2010/main" val="0"/>
              </a:ext>
            </a:extLst>
          </a:blip>
          <a:srcRect/>
          <a:stretch>
            <a:fillRect/>
          </a:stretch>
        </p:blipFill>
        <p:spPr bwMode="auto">
          <a:xfrm>
            <a:off x="3511826" y="2650435"/>
            <a:ext cx="5026136" cy="3735732"/>
          </a:xfrm>
          <a:prstGeom prst="rect">
            <a:avLst/>
          </a:prstGeom>
          <a:noFill/>
          <a:ln>
            <a:noFill/>
          </a:ln>
        </p:spPr>
      </p:pic>
      <p:sp>
        <p:nvSpPr>
          <p:cNvPr id="2" name="Title 1"/>
          <p:cNvSpPr>
            <a:spLocks noGrp="1"/>
          </p:cNvSpPr>
          <p:nvPr>
            <p:ph type="title"/>
          </p:nvPr>
        </p:nvSpPr>
        <p:spPr/>
        <p:txBody>
          <a:bodyPr/>
          <a:lstStyle/>
          <a:p>
            <a:r>
              <a:rPr lang="en-US" dirty="0" smtClean="0"/>
              <a:t>Influencer: Social Proof</a:t>
            </a:r>
            <a:endParaRPr lang="en-US" dirty="0"/>
          </a:p>
        </p:txBody>
      </p:sp>
      <p:sp>
        <p:nvSpPr>
          <p:cNvPr id="3" name="Content Placeholder 2"/>
          <p:cNvSpPr>
            <a:spLocks noGrp="1"/>
          </p:cNvSpPr>
          <p:nvPr>
            <p:ph idx="1"/>
          </p:nvPr>
        </p:nvSpPr>
        <p:spPr>
          <a:xfrm>
            <a:off x="779463" y="1949824"/>
            <a:ext cx="4478337" cy="4007224"/>
          </a:xfrm>
        </p:spPr>
        <p:txBody>
          <a:bodyPr/>
          <a:lstStyle/>
          <a:p>
            <a:r>
              <a:rPr lang="en-US" dirty="0"/>
              <a:t>People observe and follow other people’s behavior in state of uncertainty</a:t>
            </a:r>
          </a:p>
          <a:p>
            <a:r>
              <a:rPr lang="en-US" dirty="0" smtClean="0"/>
              <a:t>Observations of others choosing </a:t>
            </a:r>
            <a:r>
              <a:rPr lang="en-US" dirty="0"/>
              <a:t>certain behaviors and actions </a:t>
            </a:r>
            <a:r>
              <a:rPr lang="en-US" dirty="0" smtClean="0"/>
              <a:t>serve as proof </a:t>
            </a:r>
            <a:r>
              <a:rPr lang="en-US" dirty="0"/>
              <a:t>that </a:t>
            </a:r>
            <a:r>
              <a:rPr lang="en-US" dirty="0" smtClean="0"/>
              <a:t>these behaviors and actions are </a:t>
            </a:r>
            <a:r>
              <a:rPr lang="en-US" dirty="0"/>
              <a:t>good</a:t>
            </a:r>
          </a:p>
          <a:p>
            <a:endParaRPr lang="en-US" dirty="0"/>
          </a:p>
        </p:txBody>
      </p:sp>
    </p:spTree>
    <p:extLst>
      <p:ext uri="{BB962C8B-B14F-4D97-AF65-F5344CB8AC3E}">
        <p14:creationId xmlns:p14="http://schemas.microsoft.com/office/powerpoint/2010/main" val="80032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Influencer: Social Norms</a:t>
            </a:r>
            <a:endParaRPr lang="en-US" dirty="0"/>
          </a:p>
        </p:txBody>
      </p:sp>
      <p:sp>
        <p:nvSpPr>
          <p:cNvPr id="3" name="Content Placeholder 2"/>
          <p:cNvSpPr>
            <a:spLocks noGrp="1"/>
          </p:cNvSpPr>
          <p:nvPr>
            <p:ph idx="1"/>
          </p:nvPr>
        </p:nvSpPr>
        <p:spPr>
          <a:xfrm>
            <a:off x="779463" y="1949824"/>
            <a:ext cx="5164137" cy="4007224"/>
          </a:xfrm>
        </p:spPr>
        <p:txBody>
          <a:bodyPr/>
          <a:lstStyle/>
          <a:p>
            <a:r>
              <a:rPr lang="en-US" dirty="0"/>
              <a:t>People want to be normal</a:t>
            </a:r>
          </a:p>
          <a:p>
            <a:r>
              <a:rPr lang="en-US" dirty="0"/>
              <a:t>People try to be and act as the perceived “normal” or average person does</a:t>
            </a:r>
          </a:p>
          <a:p>
            <a:r>
              <a:rPr lang="en-US" dirty="0"/>
              <a:t>Being different than the average is </a:t>
            </a:r>
            <a:r>
              <a:rPr lang="en-US" dirty="0" smtClean="0"/>
              <a:t>bad, </a:t>
            </a:r>
            <a:r>
              <a:rPr lang="en-US" dirty="0"/>
              <a:t>even when being different in a good way (Schultz et </a:t>
            </a:r>
            <a:r>
              <a:rPr lang="en-US" dirty="0" smtClean="0"/>
              <a:t>al (2007) “The Constructive, Destructive, and Reconstructive Power of Social Norms”)</a:t>
            </a:r>
            <a:endParaRPr lang="en-US" dirty="0"/>
          </a:p>
        </p:txBody>
      </p:sp>
      <p:pic>
        <p:nvPicPr>
          <p:cNvPr id="4" name="Picture 3" descr="Snow Leopard:Users:hodie:Dropbox:Documents:Energy Work:MontanaMostOfUs.png"/>
          <p:cNvPicPr/>
          <p:nvPr/>
        </p:nvPicPr>
        <p:blipFill>
          <a:blip r:embed="rId2">
            <a:extLst>
              <a:ext uri="{28A0092B-C50C-407E-A947-70E740481C1C}">
                <a14:useLocalDpi xmlns:a14="http://schemas.microsoft.com/office/drawing/2010/main" val="0"/>
              </a:ext>
            </a:extLst>
          </a:blip>
          <a:srcRect/>
          <a:stretch>
            <a:fillRect/>
          </a:stretch>
        </p:blipFill>
        <p:spPr bwMode="auto">
          <a:xfrm>
            <a:off x="5996609" y="2071483"/>
            <a:ext cx="2546350" cy="3885565"/>
          </a:xfrm>
          <a:prstGeom prst="rect">
            <a:avLst/>
          </a:prstGeom>
          <a:noFill/>
          <a:ln>
            <a:noFill/>
          </a:ln>
        </p:spPr>
      </p:pic>
    </p:spTree>
    <p:extLst>
      <p:ext uri="{BB962C8B-B14F-4D97-AF65-F5344CB8AC3E}">
        <p14:creationId xmlns:p14="http://schemas.microsoft.com/office/powerpoint/2010/main" val="4011963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Influencer: Peer Pressure</a:t>
            </a:r>
            <a:endParaRPr lang="en-US" dirty="0"/>
          </a:p>
        </p:txBody>
      </p:sp>
      <p:sp>
        <p:nvSpPr>
          <p:cNvPr id="3" name="Content Placeholder 2"/>
          <p:cNvSpPr>
            <a:spLocks noGrp="1"/>
          </p:cNvSpPr>
          <p:nvPr>
            <p:ph idx="1"/>
          </p:nvPr>
        </p:nvSpPr>
        <p:spPr>
          <a:xfrm>
            <a:off x="779463" y="1949824"/>
            <a:ext cx="4249737" cy="4007224"/>
          </a:xfrm>
        </p:spPr>
        <p:txBody>
          <a:bodyPr/>
          <a:lstStyle/>
          <a:p>
            <a:r>
              <a:rPr lang="en-US" dirty="0"/>
              <a:t>People don’t want to offend or publicly disagree with peers</a:t>
            </a:r>
          </a:p>
          <a:p>
            <a:r>
              <a:rPr lang="en-US" dirty="0"/>
              <a:t>People feel that others judge them and their actions and try to fulfill the other’s perceived expectations</a:t>
            </a:r>
          </a:p>
          <a:p>
            <a:endParaRPr lang="en-US" dirty="0"/>
          </a:p>
        </p:txBody>
      </p:sp>
      <p:pic>
        <p:nvPicPr>
          <p:cNvPr id="4" name="Picture 3" descr="Snow Leopard:Users:hodie:Dropbox:Documents:Energy Work:270px-Asch_experiment.png"/>
          <p:cNvPicPr/>
          <p:nvPr/>
        </p:nvPicPr>
        <p:blipFill>
          <a:blip r:embed="rId2">
            <a:extLst>
              <a:ext uri="{28A0092B-C50C-407E-A947-70E740481C1C}">
                <a14:useLocalDpi xmlns:a14="http://schemas.microsoft.com/office/drawing/2010/main" val="0"/>
              </a:ext>
            </a:extLst>
          </a:blip>
          <a:srcRect/>
          <a:stretch>
            <a:fillRect/>
          </a:stretch>
        </p:blipFill>
        <p:spPr bwMode="auto">
          <a:xfrm>
            <a:off x="4635003" y="2827130"/>
            <a:ext cx="4111432" cy="3690109"/>
          </a:xfrm>
          <a:prstGeom prst="rect">
            <a:avLst/>
          </a:prstGeom>
          <a:noFill/>
          <a:ln>
            <a:noFill/>
          </a:ln>
        </p:spPr>
      </p:pic>
    </p:spTree>
    <p:extLst>
      <p:ext uri="{BB962C8B-B14F-4D97-AF65-F5344CB8AC3E}">
        <p14:creationId xmlns:p14="http://schemas.microsoft.com/office/powerpoint/2010/main" val="2054586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Influences: A Caveat</a:t>
            </a:r>
            <a:endParaRPr lang="en-US" dirty="0"/>
          </a:p>
        </p:txBody>
      </p:sp>
      <p:sp>
        <p:nvSpPr>
          <p:cNvPr id="3" name="Content Placeholder 2"/>
          <p:cNvSpPr>
            <a:spLocks noGrp="1"/>
          </p:cNvSpPr>
          <p:nvPr>
            <p:ph idx="1"/>
          </p:nvPr>
        </p:nvSpPr>
        <p:spPr/>
        <p:txBody>
          <a:bodyPr/>
          <a:lstStyle/>
          <a:p>
            <a:r>
              <a:rPr lang="en-US" dirty="0" smtClean="0"/>
              <a:t>Descriptive versus Injunctive Norms (</a:t>
            </a:r>
            <a:r>
              <a:rPr lang="en-US" dirty="0" smtClean="0"/>
              <a:t>Cialdini, 2003)</a:t>
            </a:r>
            <a:endParaRPr lang="en-US" dirty="0" smtClean="0"/>
          </a:p>
          <a:p>
            <a:pPr lvl="1"/>
            <a:r>
              <a:rPr lang="en-US" dirty="0">
                <a:hlinkClick r:id="rId3"/>
              </a:rPr>
              <a:t>http://</a:t>
            </a:r>
            <a:r>
              <a:rPr lang="en-US" dirty="0" smtClean="0">
                <a:hlinkClick r:id="rId3"/>
              </a:rPr>
              <a:t>www.youtube.com/watch?v=j7OHG7tHrNM</a:t>
            </a:r>
            <a:endParaRPr lang="en-US" dirty="0" smtClean="0"/>
          </a:p>
          <a:p>
            <a:r>
              <a:rPr lang="en-US" dirty="0" smtClean="0"/>
              <a:t>Competition</a:t>
            </a:r>
          </a:p>
          <a:p>
            <a:pPr lvl="1"/>
            <a:r>
              <a:rPr lang="en-US" dirty="0" smtClean="0"/>
              <a:t>“When people operate with the goal of trying to win, the controlling aspect of competition becomes more salient than the informational aspect and will…tend to decrease people’s intrinsic motivation.” (Deci, et al</a:t>
            </a:r>
            <a:r>
              <a:rPr lang="en-US" dirty="0" smtClean="0"/>
              <a:t>. 1981)</a:t>
            </a:r>
            <a:endParaRPr lang="en-US" dirty="0"/>
          </a:p>
          <a:p>
            <a:endParaRPr lang="en-US" dirty="0"/>
          </a:p>
        </p:txBody>
      </p:sp>
    </p:spTree>
    <p:extLst>
      <p:ext uri="{BB962C8B-B14F-4D97-AF65-F5344CB8AC3E}">
        <p14:creationId xmlns:p14="http://schemas.microsoft.com/office/powerpoint/2010/main" val="10898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Data and Devices</a:t>
            </a:r>
            <a:endParaRPr lang="en-US" dirty="0"/>
          </a:p>
        </p:txBody>
      </p:sp>
      <p:sp>
        <p:nvSpPr>
          <p:cNvPr id="3" name="Content Placeholder 2"/>
          <p:cNvSpPr>
            <a:spLocks noGrp="1"/>
          </p:cNvSpPr>
          <p:nvPr>
            <p:ph idx="1"/>
          </p:nvPr>
        </p:nvSpPr>
        <p:spPr/>
        <p:txBody>
          <a:bodyPr/>
          <a:lstStyle/>
          <a:p>
            <a:r>
              <a:rPr lang="en-US" dirty="0" smtClean="0"/>
              <a:t>Given the proliferation of computational devices and the nearly unbounded access to data, consumers are more likely now than in the past to interact with their “energy data”</a:t>
            </a:r>
          </a:p>
          <a:p>
            <a:r>
              <a:rPr lang="en-US" dirty="0" smtClean="0"/>
              <a:t>Any system we design should </a:t>
            </a:r>
            <a:r>
              <a:rPr lang="en-US" dirty="0" smtClean="0"/>
              <a:t>be accessible </a:t>
            </a:r>
            <a:r>
              <a:rPr lang="en-US" dirty="0" smtClean="0"/>
              <a:t>regardless of time and place</a:t>
            </a:r>
          </a:p>
        </p:txBody>
      </p:sp>
    </p:spTree>
    <p:extLst>
      <p:ext uri="{BB962C8B-B14F-4D97-AF65-F5344CB8AC3E}">
        <p14:creationId xmlns:p14="http://schemas.microsoft.com/office/powerpoint/2010/main" val="4044709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Proposed System: EMPIRE</a:t>
            </a:r>
            <a:endParaRPr lang="en-US" dirty="0"/>
          </a:p>
        </p:txBody>
      </p:sp>
      <p:grpSp>
        <p:nvGrpSpPr>
          <p:cNvPr id="3" name="Group 4"/>
          <p:cNvGrpSpPr>
            <a:grpSpLocks noChangeAspect="1"/>
          </p:cNvGrpSpPr>
          <p:nvPr/>
        </p:nvGrpSpPr>
        <p:grpSpPr bwMode="auto">
          <a:xfrm>
            <a:off x="1106488" y="1949450"/>
            <a:ext cx="6929437" cy="4006850"/>
            <a:chOff x="697" y="1228"/>
            <a:chExt cx="4365" cy="2524"/>
          </a:xfrm>
        </p:grpSpPr>
        <p:sp>
          <p:nvSpPr>
            <p:cNvPr id="5" name="AutoShape 3"/>
            <p:cNvSpPr>
              <a:spLocks noChangeAspect="1" noChangeArrowheads="1" noTextEdit="1"/>
            </p:cNvSpPr>
            <p:nvPr/>
          </p:nvSpPr>
          <p:spPr bwMode="auto">
            <a:xfrm>
              <a:off x="697" y="1228"/>
              <a:ext cx="4365" cy="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05"/>
            <p:cNvGrpSpPr>
              <a:grpSpLocks/>
            </p:cNvGrpSpPr>
            <p:nvPr/>
          </p:nvGrpSpPr>
          <p:grpSpPr bwMode="auto">
            <a:xfrm>
              <a:off x="836" y="1339"/>
              <a:ext cx="4087" cy="1839"/>
              <a:chOff x="836" y="1339"/>
              <a:chExt cx="4087" cy="1839"/>
            </a:xfrm>
          </p:grpSpPr>
          <p:sp>
            <p:nvSpPr>
              <p:cNvPr id="71" name="Freeform 6"/>
              <p:cNvSpPr>
                <a:spLocks noEditPoints="1"/>
              </p:cNvSpPr>
              <p:nvPr/>
            </p:nvSpPr>
            <p:spPr bwMode="auto">
              <a:xfrm>
                <a:off x="2222" y="2581"/>
                <a:ext cx="1269" cy="585"/>
              </a:xfrm>
              <a:custGeom>
                <a:avLst/>
                <a:gdLst>
                  <a:gd name="T0" fmla="*/ 66 w 2280"/>
                  <a:gd name="T1" fmla="*/ 0 h 1050"/>
                  <a:gd name="T2" fmla="*/ 66 w 2280"/>
                  <a:gd name="T3" fmla="*/ 0 h 1050"/>
                  <a:gd name="T4" fmla="*/ 2213 w 2280"/>
                  <a:gd name="T5" fmla="*/ 0 h 1050"/>
                  <a:gd name="T6" fmla="*/ 2280 w 2280"/>
                  <a:gd name="T7" fmla="*/ 66 h 1050"/>
                  <a:gd name="T8" fmla="*/ 2280 w 2280"/>
                  <a:gd name="T9" fmla="*/ 983 h 1050"/>
                  <a:gd name="T10" fmla="*/ 2213 w 2280"/>
                  <a:gd name="T11" fmla="*/ 1050 h 1050"/>
                  <a:gd name="T12" fmla="*/ 66 w 2280"/>
                  <a:gd name="T13" fmla="*/ 1050 h 1050"/>
                  <a:gd name="T14" fmla="*/ 0 w 2280"/>
                  <a:gd name="T15" fmla="*/ 983 h 1050"/>
                  <a:gd name="T16" fmla="*/ 0 w 2280"/>
                  <a:gd name="T17" fmla="*/ 983 h 1050"/>
                  <a:gd name="T18" fmla="*/ 0 w 2280"/>
                  <a:gd name="T19" fmla="*/ 66 h 1050"/>
                  <a:gd name="T20" fmla="*/ 66 w 2280"/>
                  <a:gd name="T21" fmla="*/ 0 h 1050"/>
                  <a:gd name="T22" fmla="*/ 66 w 2280"/>
                  <a:gd name="T23" fmla="*/ 0 h 1050"/>
                  <a:gd name="T24" fmla="*/ 66 w 2280"/>
                  <a:gd name="T25" fmla="*/ 0 h 1050"/>
                  <a:gd name="T26" fmla="*/ 66 w 2280"/>
                  <a:gd name="T27"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0" h="1050">
                    <a:moveTo>
                      <a:pt x="66" y="0"/>
                    </a:moveTo>
                    <a:lnTo>
                      <a:pt x="66" y="0"/>
                    </a:lnTo>
                    <a:lnTo>
                      <a:pt x="2213" y="0"/>
                    </a:lnTo>
                    <a:cubicBezTo>
                      <a:pt x="2250" y="0"/>
                      <a:pt x="2280" y="30"/>
                      <a:pt x="2280" y="66"/>
                    </a:cubicBezTo>
                    <a:lnTo>
                      <a:pt x="2280" y="983"/>
                    </a:lnTo>
                    <a:cubicBezTo>
                      <a:pt x="2280" y="1020"/>
                      <a:pt x="2250" y="1050"/>
                      <a:pt x="2213" y="1050"/>
                    </a:cubicBezTo>
                    <a:lnTo>
                      <a:pt x="66" y="1050"/>
                    </a:lnTo>
                    <a:cubicBezTo>
                      <a:pt x="29" y="1050"/>
                      <a:pt x="0" y="1020"/>
                      <a:pt x="0" y="983"/>
                    </a:cubicBezTo>
                    <a:cubicBezTo>
                      <a:pt x="0" y="983"/>
                      <a:pt x="0" y="983"/>
                      <a:pt x="0" y="983"/>
                    </a:cubicBezTo>
                    <a:lnTo>
                      <a:pt x="0" y="66"/>
                    </a:lnTo>
                    <a:cubicBezTo>
                      <a:pt x="0" y="30"/>
                      <a:pt x="29" y="0"/>
                      <a:pt x="66" y="0"/>
                    </a:cubicBezTo>
                    <a:lnTo>
                      <a:pt x="66" y="0"/>
                    </a:lnTo>
                    <a:close/>
                    <a:moveTo>
                      <a:pt x="66" y="0"/>
                    </a:moveTo>
                    <a:lnTo>
                      <a:pt x="66" y="0"/>
                    </a:ln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7"/>
              <p:cNvSpPr>
                <a:spLocks noChangeArrowheads="1"/>
              </p:cNvSpPr>
              <p:nvPr/>
            </p:nvSpPr>
            <p:spPr bwMode="auto">
              <a:xfrm>
                <a:off x="2518" y="2656"/>
                <a:ext cx="68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Helvetica"/>
                    <a:cs typeface="Arial" pitchFamily="34" charset="0"/>
                  </a:rPr>
                  <a:t>EMPIRE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8"/>
              <p:cNvSpPr>
                <a:spLocks noChangeArrowheads="1"/>
              </p:cNvSpPr>
              <p:nvPr/>
            </p:nvSpPr>
            <p:spPr bwMode="auto">
              <a:xfrm>
                <a:off x="2954" y="265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ectangle 9"/>
              <p:cNvSpPr>
                <a:spLocks noChangeArrowheads="1"/>
              </p:cNvSpPr>
              <p:nvPr/>
            </p:nvSpPr>
            <p:spPr bwMode="auto">
              <a:xfrm>
                <a:off x="3082" y="265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5" name="Rectangle 10"/>
              <p:cNvSpPr>
                <a:spLocks noChangeArrowheads="1"/>
              </p:cNvSpPr>
              <p:nvPr/>
            </p:nvSpPr>
            <p:spPr bwMode="auto">
              <a:xfrm>
                <a:off x="2312"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Rectangle 11"/>
              <p:cNvSpPr>
                <a:spLocks noChangeArrowheads="1"/>
              </p:cNvSpPr>
              <p:nvPr/>
            </p:nvSpPr>
            <p:spPr bwMode="auto">
              <a:xfrm>
                <a:off x="2366"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12"/>
              <p:cNvSpPr>
                <a:spLocks noChangeArrowheads="1"/>
              </p:cNvSpPr>
              <p:nvPr/>
            </p:nvSpPr>
            <p:spPr bwMode="auto">
              <a:xfrm>
                <a:off x="2420"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Rectangle 13"/>
              <p:cNvSpPr>
                <a:spLocks noChangeArrowheads="1"/>
              </p:cNvSpPr>
              <p:nvPr/>
            </p:nvSpPr>
            <p:spPr bwMode="auto">
              <a:xfrm>
                <a:off x="2489" y="2870"/>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14"/>
              <p:cNvSpPr>
                <a:spLocks noChangeArrowheads="1"/>
              </p:cNvSpPr>
              <p:nvPr/>
            </p:nvSpPr>
            <p:spPr bwMode="auto">
              <a:xfrm>
                <a:off x="2516"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15"/>
              <p:cNvSpPr>
                <a:spLocks noChangeArrowheads="1"/>
              </p:cNvSpPr>
              <p:nvPr/>
            </p:nvSpPr>
            <p:spPr bwMode="auto">
              <a:xfrm>
                <a:off x="2704"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 name="Rectangle 16"/>
              <p:cNvSpPr>
                <a:spLocks noChangeArrowheads="1"/>
              </p:cNvSpPr>
              <p:nvPr/>
            </p:nvSpPr>
            <p:spPr bwMode="auto">
              <a:xfrm>
                <a:off x="2758"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 name="Rectangle 17"/>
              <p:cNvSpPr>
                <a:spLocks noChangeArrowheads="1"/>
              </p:cNvSpPr>
              <p:nvPr/>
            </p:nvSpPr>
            <p:spPr bwMode="auto">
              <a:xfrm>
                <a:off x="2864" y="2870"/>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18"/>
              <p:cNvSpPr>
                <a:spLocks noChangeArrowheads="1"/>
              </p:cNvSpPr>
              <p:nvPr/>
            </p:nvSpPr>
            <p:spPr bwMode="auto">
              <a:xfrm>
                <a:off x="2891"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Rectangle 19"/>
              <p:cNvSpPr>
                <a:spLocks noChangeArrowheads="1"/>
              </p:cNvSpPr>
              <p:nvPr/>
            </p:nvSpPr>
            <p:spPr bwMode="auto">
              <a:xfrm>
                <a:off x="3025"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Rectangle 20"/>
              <p:cNvSpPr>
                <a:spLocks noChangeArrowheads="1"/>
              </p:cNvSpPr>
              <p:nvPr/>
            </p:nvSpPr>
            <p:spPr bwMode="auto">
              <a:xfrm>
                <a:off x="3127"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Rectangle 21"/>
              <p:cNvSpPr>
                <a:spLocks noChangeArrowheads="1"/>
              </p:cNvSpPr>
              <p:nvPr/>
            </p:nvSpPr>
            <p:spPr bwMode="auto">
              <a:xfrm>
                <a:off x="3202"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7" name="Rectangle 22"/>
              <p:cNvSpPr>
                <a:spLocks noChangeArrowheads="1"/>
              </p:cNvSpPr>
              <p:nvPr/>
            </p:nvSpPr>
            <p:spPr bwMode="auto">
              <a:xfrm>
                <a:off x="3272"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Rectangle 23"/>
              <p:cNvSpPr>
                <a:spLocks noChangeArrowheads="1"/>
              </p:cNvSpPr>
              <p:nvPr/>
            </p:nvSpPr>
            <p:spPr bwMode="auto">
              <a:xfrm>
                <a:off x="3326"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24"/>
              <p:cNvSpPr>
                <a:spLocks noChangeArrowheads="1"/>
              </p:cNvSpPr>
              <p:nvPr/>
            </p:nvSpPr>
            <p:spPr bwMode="auto">
              <a:xfrm>
                <a:off x="3353" y="28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 name="Rectangle 25"/>
              <p:cNvSpPr>
                <a:spLocks noChangeArrowheads="1"/>
              </p:cNvSpPr>
              <p:nvPr/>
            </p:nvSpPr>
            <p:spPr bwMode="auto">
              <a:xfrm>
                <a:off x="2623"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Rectangle 26"/>
              <p:cNvSpPr>
                <a:spLocks noChangeArrowheads="1"/>
              </p:cNvSpPr>
              <p:nvPr/>
            </p:nvSpPr>
            <p:spPr bwMode="auto">
              <a:xfrm>
                <a:off x="2757"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ectangle 27"/>
              <p:cNvSpPr>
                <a:spLocks noChangeArrowheads="1"/>
              </p:cNvSpPr>
              <p:nvPr/>
            </p:nvSpPr>
            <p:spPr bwMode="auto">
              <a:xfrm>
                <a:off x="2349" y="2940"/>
                <a:ext cx="10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Helvetica"/>
                    <a:cs typeface="Arial" pitchFamily="34" charset="0"/>
                  </a:rPr>
                  <a:t>Makes Data Meaningful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 name="Rectangle 28"/>
              <p:cNvSpPr>
                <a:spLocks noChangeArrowheads="1"/>
              </p:cNvSpPr>
              <p:nvPr/>
            </p:nvSpPr>
            <p:spPr bwMode="auto">
              <a:xfrm>
                <a:off x="2864"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4" name="Rectangle 29"/>
              <p:cNvSpPr>
                <a:spLocks noChangeArrowheads="1"/>
              </p:cNvSpPr>
              <p:nvPr/>
            </p:nvSpPr>
            <p:spPr bwMode="auto">
              <a:xfrm>
                <a:off x="2886"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Rectangle 30"/>
              <p:cNvSpPr>
                <a:spLocks noChangeArrowheads="1"/>
              </p:cNvSpPr>
              <p:nvPr/>
            </p:nvSpPr>
            <p:spPr bwMode="auto">
              <a:xfrm>
                <a:off x="2940"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6" name="Rectangle 31"/>
              <p:cNvSpPr>
                <a:spLocks noChangeArrowheads="1"/>
              </p:cNvSpPr>
              <p:nvPr/>
            </p:nvSpPr>
            <p:spPr bwMode="auto">
              <a:xfrm>
                <a:off x="2994"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 name="Rectangle 32"/>
              <p:cNvSpPr>
                <a:spLocks noChangeArrowheads="1"/>
              </p:cNvSpPr>
              <p:nvPr/>
            </p:nvSpPr>
            <p:spPr bwMode="auto">
              <a:xfrm>
                <a:off x="3020"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Rectangle 33"/>
              <p:cNvSpPr>
                <a:spLocks noChangeArrowheads="1"/>
              </p:cNvSpPr>
              <p:nvPr/>
            </p:nvSpPr>
            <p:spPr bwMode="auto">
              <a:xfrm>
                <a:off x="3074" y="298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Freeform 34"/>
              <p:cNvSpPr>
                <a:spLocks/>
              </p:cNvSpPr>
              <p:nvPr/>
            </p:nvSpPr>
            <p:spPr bwMode="auto">
              <a:xfrm>
                <a:off x="2366" y="1339"/>
                <a:ext cx="980" cy="498"/>
              </a:xfrm>
              <a:custGeom>
                <a:avLst/>
                <a:gdLst>
                  <a:gd name="T0" fmla="*/ 0 w 1760"/>
                  <a:gd name="T1" fmla="*/ 893 h 893"/>
                  <a:gd name="T2" fmla="*/ 0 w 1760"/>
                  <a:gd name="T3" fmla="*/ 893 h 893"/>
                  <a:gd name="T4" fmla="*/ 1760 w 1760"/>
                  <a:gd name="T5" fmla="*/ 893 h 893"/>
                  <a:gd name="T6" fmla="*/ 1760 w 1760"/>
                  <a:gd name="T7" fmla="*/ 0 h 893"/>
                  <a:gd name="T8" fmla="*/ 0 w 1760"/>
                  <a:gd name="T9" fmla="*/ 0 h 893"/>
                  <a:gd name="T10" fmla="*/ 0 w 1760"/>
                  <a:gd name="T11" fmla="*/ 893 h 893"/>
                </a:gdLst>
                <a:ahLst/>
                <a:cxnLst>
                  <a:cxn ang="0">
                    <a:pos x="T0" y="T1"/>
                  </a:cxn>
                  <a:cxn ang="0">
                    <a:pos x="T2" y="T3"/>
                  </a:cxn>
                  <a:cxn ang="0">
                    <a:pos x="T4" y="T5"/>
                  </a:cxn>
                  <a:cxn ang="0">
                    <a:pos x="T6" y="T7"/>
                  </a:cxn>
                  <a:cxn ang="0">
                    <a:pos x="T8" y="T9"/>
                  </a:cxn>
                  <a:cxn ang="0">
                    <a:pos x="T10" y="T11"/>
                  </a:cxn>
                </a:cxnLst>
                <a:rect l="0" t="0" r="r" b="b"/>
                <a:pathLst>
                  <a:path w="1760" h="893">
                    <a:moveTo>
                      <a:pt x="0" y="893"/>
                    </a:moveTo>
                    <a:lnTo>
                      <a:pt x="0" y="893"/>
                    </a:lnTo>
                    <a:lnTo>
                      <a:pt x="1760" y="893"/>
                    </a:lnTo>
                    <a:lnTo>
                      <a:pt x="1760" y="0"/>
                    </a:lnTo>
                    <a:lnTo>
                      <a:pt x="0" y="0"/>
                    </a:lnTo>
                    <a:lnTo>
                      <a:pt x="0" y="89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5"/>
              <p:cNvSpPr>
                <a:spLocks/>
              </p:cNvSpPr>
              <p:nvPr/>
            </p:nvSpPr>
            <p:spPr bwMode="auto">
              <a:xfrm>
                <a:off x="2366" y="1339"/>
                <a:ext cx="980" cy="498"/>
              </a:xfrm>
              <a:custGeom>
                <a:avLst/>
                <a:gdLst>
                  <a:gd name="T0" fmla="*/ 0 w 1760"/>
                  <a:gd name="T1" fmla="*/ 0 h 893"/>
                  <a:gd name="T2" fmla="*/ 0 w 1760"/>
                  <a:gd name="T3" fmla="*/ 0 h 893"/>
                  <a:gd name="T4" fmla="*/ 1760 w 1760"/>
                  <a:gd name="T5" fmla="*/ 0 h 893"/>
                  <a:gd name="T6" fmla="*/ 1760 w 1760"/>
                  <a:gd name="T7" fmla="*/ 893 h 893"/>
                  <a:gd name="T8" fmla="*/ 0 w 1760"/>
                  <a:gd name="T9" fmla="*/ 893 h 893"/>
                  <a:gd name="T10" fmla="*/ 0 w 1760"/>
                  <a:gd name="T11" fmla="*/ 0 h 893"/>
                </a:gdLst>
                <a:ahLst/>
                <a:cxnLst>
                  <a:cxn ang="0">
                    <a:pos x="T0" y="T1"/>
                  </a:cxn>
                  <a:cxn ang="0">
                    <a:pos x="T2" y="T3"/>
                  </a:cxn>
                  <a:cxn ang="0">
                    <a:pos x="T4" y="T5"/>
                  </a:cxn>
                  <a:cxn ang="0">
                    <a:pos x="T6" y="T7"/>
                  </a:cxn>
                  <a:cxn ang="0">
                    <a:pos x="T8" y="T9"/>
                  </a:cxn>
                  <a:cxn ang="0">
                    <a:pos x="T10" y="T11"/>
                  </a:cxn>
                </a:cxnLst>
                <a:rect l="0" t="0" r="r" b="b"/>
                <a:pathLst>
                  <a:path w="1760" h="893">
                    <a:moveTo>
                      <a:pt x="0" y="0"/>
                    </a:moveTo>
                    <a:lnTo>
                      <a:pt x="0" y="0"/>
                    </a:lnTo>
                    <a:lnTo>
                      <a:pt x="1760" y="0"/>
                    </a:lnTo>
                    <a:lnTo>
                      <a:pt x="1760" y="893"/>
                    </a:lnTo>
                    <a:lnTo>
                      <a:pt x="0" y="893"/>
                    </a:lnTo>
                    <a:lnTo>
                      <a:pt x="0" y="0"/>
                    </a:ln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0"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 y="1367"/>
                <a:ext cx="33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37"/>
              <p:cNvSpPr>
                <a:spLocks noChangeArrowheads="1"/>
              </p:cNvSpPr>
              <p:nvPr/>
            </p:nvSpPr>
            <p:spPr bwMode="auto">
              <a:xfrm>
                <a:off x="2789" y="1477"/>
                <a:ext cx="1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Pe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Rectangle 38"/>
              <p:cNvSpPr>
                <a:spLocks noChangeArrowheads="1"/>
              </p:cNvSpPr>
              <p:nvPr/>
            </p:nvSpPr>
            <p:spPr bwMode="auto">
              <a:xfrm>
                <a:off x="2907" y="1477"/>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Rectangle 39"/>
              <p:cNvSpPr>
                <a:spLocks noChangeArrowheads="1"/>
              </p:cNvSpPr>
              <p:nvPr/>
            </p:nvSpPr>
            <p:spPr bwMode="auto">
              <a:xfrm>
                <a:off x="2960" y="1477"/>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Rectangle 40"/>
              <p:cNvSpPr>
                <a:spLocks noChangeArrowheads="1"/>
              </p:cNvSpPr>
              <p:nvPr/>
            </p:nvSpPr>
            <p:spPr bwMode="auto">
              <a:xfrm>
                <a:off x="3014" y="1477"/>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Rectangle 41"/>
              <p:cNvSpPr>
                <a:spLocks noChangeArrowheads="1"/>
              </p:cNvSpPr>
              <p:nvPr/>
            </p:nvSpPr>
            <p:spPr bwMode="auto">
              <a:xfrm>
                <a:off x="3035" y="1477"/>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Rectangle 42"/>
              <p:cNvSpPr>
                <a:spLocks noChangeArrowheads="1"/>
              </p:cNvSpPr>
              <p:nvPr/>
            </p:nvSpPr>
            <p:spPr bwMode="auto">
              <a:xfrm>
                <a:off x="3089" y="1477"/>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Rectangle 43"/>
              <p:cNvSpPr>
                <a:spLocks noChangeArrowheads="1"/>
              </p:cNvSpPr>
              <p:nvPr/>
            </p:nvSpPr>
            <p:spPr bwMode="auto">
              <a:xfrm>
                <a:off x="3116" y="1477"/>
                <a:ext cx="11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 name="Rectangle 44"/>
              <p:cNvSpPr>
                <a:spLocks noChangeArrowheads="1"/>
              </p:cNvSpPr>
              <p:nvPr/>
            </p:nvSpPr>
            <p:spPr bwMode="auto">
              <a:xfrm>
                <a:off x="3186" y="1477"/>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Rectangle 45"/>
              <p:cNvSpPr>
                <a:spLocks noChangeArrowheads="1"/>
              </p:cNvSpPr>
              <p:nvPr/>
            </p:nvSpPr>
            <p:spPr bwMode="auto">
              <a:xfrm>
                <a:off x="2885" y="1596"/>
                <a:ext cx="1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46"/>
              <p:cNvSpPr>
                <a:spLocks noChangeArrowheads="1"/>
              </p:cNvSpPr>
              <p:nvPr/>
            </p:nvSpPr>
            <p:spPr bwMode="auto">
              <a:xfrm>
                <a:off x="3003" y="1596"/>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47"/>
              <p:cNvSpPr>
                <a:spLocks noChangeArrowheads="1"/>
              </p:cNvSpPr>
              <p:nvPr/>
            </p:nvSpPr>
            <p:spPr bwMode="auto">
              <a:xfrm>
                <a:off x="3057" y="1596"/>
                <a:ext cx="12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rg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48"/>
              <p:cNvSpPr>
                <a:spLocks noChangeArrowheads="1"/>
              </p:cNvSpPr>
              <p:nvPr/>
            </p:nvSpPr>
            <p:spPr bwMode="auto">
              <a:xfrm>
                <a:off x="3143" y="1596"/>
                <a:ext cx="8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Freeform 49"/>
              <p:cNvSpPr>
                <a:spLocks/>
              </p:cNvSpPr>
              <p:nvPr/>
            </p:nvSpPr>
            <p:spPr bwMode="auto">
              <a:xfrm>
                <a:off x="3543" y="1948"/>
                <a:ext cx="1380" cy="528"/>
              </a:xfrm>
              <a:custGeom>
                <a:avLst/>
                <a:gdLst>
                  <a:gd name="T0" fmla="*/ 0 w 2480"/>
                  <a:gd name="T1" fmla="*/ 947 h 947"/>
                  <a:gd name="T2" fmla="*/ 0 w 2480"/>
                  <a:gd name="T3" fmla="*/ 947 h 947"/>
                  <a:gd name="T4" fmla="*/ 2480 w 2480"/>
                  <a:gd name="T5" fmla="*/ 947 h 947"/>
                  <a:gd name="T6" fmla="*/ 2480 w 2480"/>
                  <a:gd name="T7" fmla="*/ 0 h 947"/>
                  <a:gd name="T8" fmla="*/ 0 w 2480"/>
                  <a:gd name="T9" fmla="*/ 0 h 947"/>
                  <a:gd name="T10" fmla="*/ 0 w 2480"/>
                  <a:gd name="T11" fmla="*/ 947 h 947"/>
                </a:gdLst>
                <a:ahLst/>
                <a:cxnLst>
                  <a:cxn ang="0">
                    <a:pos x="T0" y="T1"/>
                  </a:cxn>
                  <a:cxn ang="0">
                    <a:pos x="T2" y="T3"/>
                  </a:cxn>
                  <a:cxn ang="0">
                    <a:pos x="T4" y="T5"/>
                  </a:cxn>
                  <a:cxn ang="0">
                    <a:pos x="T6" y="T7"/>
                  </a:cxn>
                  <a:cxn ang="0">
                    <a:pos x="T8" y="T9"/>
                  </a:cxn>
                  <a:cxn ang="0">
                    <a:pos x="T10" y="T11"/>
                  </a:cxn>
                </a:cxnLst>
                <a:rect l="0" t="0" r="r" b="b"/>
                <a:pathLst>
                  <a:path w="2480" h="947">
                    <a:moveTo>
                      <a:pt x="0" y="947"/>
                    </a:moveTo>
                    <a:lnTo>
                      <a:pt x="0" y="947"/>
                    </a:lnTo>
                    <a:lnTo>
                      <a:pt x="2480" y="947"/>
                    </a:lnTo>
                    <a:lnTo>
                      <a:pt x="2480" y="0"/>
                    </a:lnTo>
                    <a:lnTo>
                      <a:pt x="0" y="0"/>
                    </a:lnTo>
                    <a:lnTo>
                      <a:pt x="0" y="947"/>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50"/>
              <p:cNvSpPr>
                <a:spLocks/>
              </p:cNvSpPr>
              <p:nvPr/>
            </p:nvSpPr>
            <p:spPr bwMode="auto">
              <a:xfrm>
                <a:off x="3543" y="1948"/>
                <a:ext cx="1380" cy="528"/>
              </a:xfrm>
              <a:custGeom>
                <a:avLst/>
                <a:gdLst>
                  <a:gd name="T0" fmla="*/ 0 w 2480"/>
                  <a:gd name="T1" fmla="*/ 0 h 947"/>
                  <a:gd name="T2" fmla="*/ 0 w 2480"/>
                  <a:gd name="T3" fmla="*/ 0 h 947"/>
                  <a:gd name="T4" fmla="*/ 2480 w 2480"/>
                  <a:gd name="T5" fmla="*/ 0 h 947"/>
                  <a:gd name="T6" fmla="*/ 2480 w 2480"/>
                  <a:gd name="T7" fmla="*/ 947 h 947"/>
                  <a:gd name="T8" fmla="*/ 0 w 2480"/>
                  <a:gd name="T9" fmla="*/ 947 h 947"/>
                  <a:gd name="T10" fmla="*/ 0 w 2480"/>
                  <a:gd name="T11" fmla="*/ 0 h 947"/>
                </a:gdLst>
                <a:ahLst/>
                <a:cxnLst>
                  <a:cxn ang="0">
                    <a:pos x="T0" y="T1"/>
                  </a:cxn>
                  <a:cxn ang="0">
                    <a:pos x="T2" y="T3"/>
                  </a:cxn>
                  <a:cxn ang="0">
                    <a:pos x="T4" y="T5"/>
                  </a:cxn>
                  <a:cxn ang="0">
                    <a:pos x="T6" y="T7"/>
                  </a:cxn>
                  <a:cxn ang="0">
                    <a:pos x="T8" y="T9"/>
                  </a:cxn>
                  <a:cxn ang="0">
                    <a:pos x="T10" y="T11"/>
                  </a:cxn>
                </a:cxnLst>
                <a:rect l="0" t="0" r="r" b="b"/>
                <a:pathLst>
                  <a:path w="2480" h="947">
                    <a:moveTo>
                      <a:pt x="0" y="0"/>
                    </a:moveTo>
                    <a:lnTo>
                      <a:pt x="0" y="0"/>
                    </a:lnTo>
                    <a:lnTo>
                      <a:pt x="2480" y="0"/>
                    </a:lnTo>
                    <a:lnTo>
                      <a:pt x="2480" y="947"/>
                    </a:lnTo>
                    <a:lnTo>
                      <a:pt x="0" y="947"/>
                    </a:lnTo>
                    <a:lnTo>
                      <a:pt x="0" y="0"/>
                    </a:ln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 y="1975"/>
                <a:ext cx="49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Rectangle 52"/>
              <p:cNvSpPr>
                <a:spLocks noChangeArrowheads="1"/>
              </p:cNvSpPr>
              <p:nvPr/>
            </p:nvSpPr>
            <p:spPr bwMode="auto">
              <a:xfrm>
                <a:off x="4155" y="2031"/>
                <a:ext cx="25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Sma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53"/>
              <p:cNvSpPr>
                <a:spLocks noChangeArrowheads="1"/>
              </p:cNvSpPr>
              <p:nvPr/>
            </p:nvSpPr>
            <p:spPr bwMode="auto">
              <a:xfrm>
                <a:off x="4369" y="2031"/>
                <a:ext cx="11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54"/>
              <p:cNvSpPr>
                <a:spLocks noChangeArrowheads="1"/>
              </p:cNvSpPr>
              <p:nvPr/>
            </p:nvSpPr>
            <p:spPr bwMode="auto">
              <a:xfrm>
                <a:off x="4433" y="203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55"/>
              <p:cNvSpPr>
                <a:spLocks noChangeArrowheads="1"/>
              </p:cNvSpPr>
              <p:nvPr/>
            </p:nvSpPr>
            <p:spPr bwMode="auto">
              <a:xfrm>
                <a:off x="4461" y="2031"/>
                <a:ext cx="18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56"/>
              <p:cNvSpPr>
                <a:spLocks noChangeArrowheads="1"/>
              </p:cNvSpPr>
              <p:nvPr/>
            </p:nvSpPr>
            <p:spPr bwMode="auto">
              <a:xfrm>
                <a:off x="4606" y="203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57"/>
              <p:cNvSpPr>
                <a:spLocks noChangeArrowheads="1"/>
              </p:cNvSpPr>
              <p:nvPr/>
            </p:nvSpPr>
            <p:spPr bwMode="auto">
              <a:xfrm>
                <a:off x="4635" y="2031"/>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58"/>
              <p:cNvSpPr>
                <a:spLocks noChangeArrowheads="1"/>
              </p:cNvSpPr>
              <p:nvPr/>
            </p:nvSpPr>
            <p:spPr bwMode="auto">
              <a:xfrm>
                <a:off x="4692" y="2031"/>
                <a:ext cx="8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59"/>
              <p:cNvSpPr>
                <a:spLocks noChangeArrowheads="1"/>
              </p:cNvSpPr>
              <p:nvPr/>
            </p:nvSpPr>
            <p:spPr bwMode="auto">
              <a:xfrm>
                <a:off x="4129" y="2157"/>
                <a:ext cx="17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60"/>
              <p:cNvSpPr>
                <a:spLocks noChangeArrowheads="1"/>
              </p:cNvSpPr>
              <p:nvPr/>
            </p:nvSpPr>
            <p:spPr bwMode="auto">
              <a:xfrm>
                <a:off x="4256" y="2157"/>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61"/>
              <p:cNvSpPr>
                <a:spLocks noChangeArrowheads="1"/>
              </p:cNvSpPr>
              <p:nvPr/>
            </p:nvSpPr>
            <p:spPr bwMode="auto">
              <a:xfrm>
                <a:off x="4314" y="2157"/>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62"/>
              <p:cNvSpPr>
                <a:spLocks noChangeArrowheads="1"/>
              </p:cNvSpPr>
              <p:nvPr/>
            </p:nvSpPr>
            <p:spPr bwMode="auto">
              <a:xfrm>
                <a:off x="4372" y="2157"/>
                <a:ext cx="1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63"/>
              <p:cNvSpPr>
                <a:spLocks noChangeArrowheads="1"/>
              </p:cNvSpPr>
              <p:nvPr/>
            </p:nvSpPr>
            <p:spPr bwMode="auto">
              <a:xfrm>
                <a:off x="4453" y="2157"/>
                <a:ext cx="12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64"/>
              <p:cNvSpPr>
                <a:spLocks noChangeArrowheads="1"/>
              </p:cNvSpPr>
              <p:nvPr/>
            </p:nvSpPr>
            <p:spPr bwMode="auto">
              <a:xfrm>
                <a:off x="4528" y="2157"/>
                <a:ext cx="15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sa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6" name="Rectangle 65"/>
              <p:cNvSpPr>
                <a:spLocks noChangeArrowheads="1"/>
              </p:cNvSpPr>
              <p:nvPr/>
            </p:nvSpPr>
            <p:spPr bwMode="auto">
              <a:xfrm>
                <a:off x="4637" y="2157"/>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66"/>
              <p:cNvSpPr>
                <a:spLocks noChangeArrowheads="1"/>
              </p:cNvSpPr>
              <p:nvPr/>
            </p:nvSpPr>
            <p:spPr bwMode="auto">
              <a:xfrm>
                <a:off x="4695" y="2157"/>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67"/>
              <p:cNvSpPr>
                <a:spLocks noChangeArrowheads="1"/>
              </p:cNvSpPr>
              <p:nvPr/>
            </p:nvSpPr>
            <p:spPr bwMode="auto">
              <a:xfrm>
                <a:off x="4106" y="2283"/>
                <a:ext cx="12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68"/>
              <p:cNvSpPr>
                <a:spLocks noChangeArrowheads="1"/>
              </p:cNvSpPr>
              <p:nvPr/>
            </p:nvSpPr>
            <p:spPr bwMode="auto">
              <a:xfrm>
                <a:off x="4181" y="2283"/>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69"/>
              <p:cNvSpPr>
                <a:spLocks noChangeArrowheads="1"/>
              </p:cNvSpPr>
              <p:nvPr/>
            </p:nvSpPr>
            <p:spPr bwMode="auto">
              <a:xfrm>
                <a:off x="4239" y="2283"/>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Rectangle 70"/>
              <p:cNvSpPr>
                <a:spLocks noChangeArrowheads="1"/>
              </p:cNvSpPr>
              <p:nvPr/>
            </p:nvSpPr>
            <p:spPr bwMode="auto">
              <a:xfrm>
                <a:off x="4268" y="2283"/>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3" name="Rectangle 71"/>
              <p:cNvSpPr>
                <a:spLocks noChangeArrowheads="1"/>
              </p:cNvSpPr>
              <p:nvPr/>
            </p:nvSpPr>
            <p:spPr bwMode="auto">
              <a:xfrm>
                <a:off x="4326" y="2283"/>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72"/>
              <p:cNvSpPr>
                <a:spLocks noChangeArrowheads="1"/>
              </p:cNvSpPr>
              <p:nvPr/>
            </p:nvSpPr>
            <p:spPr bwMode="auto">
              <a:xfrm>
                <a:off x="4355" y="2283"/>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73"/>
              <p:cNvSpPr>
                <a:spLocks noChangeArrowheads="1"/>
              </p:cNvSpPr>
              <p:nvPr/>
            </p:nvSpPr>
            <p:spPr bwMode="auto">
              <a:xfrm>
                <a:off x="4383" y="2283"/>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74"/>
              <p:cNvSpPr>
                <a:spLocks noChangeArrowheads="1"/>
              </p:cNvSpPr>
              <p:nvPr/>
            </p:nvSpPr>
            <p:spPr bwMode="auto">
              <a:xfrm>
                <a:off x="4441" y="2283"/>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75"/>
              <p:cNvSpPr>
                <a:spLocks noChangeArrowheads="1"/>
              </p:cNvSpPr>
              <p:nvPr/>
            </p:nvSpPr>
            <p:spPr bwMode="auto">
              <a:xfrm>
                <a:off x="4470" y="2283"/>
                <a:ext cx="17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76"/>
              <p:cNvSpPr>
                <a:spLocks noChangeArrowheads="1"/>
              </p:cNvSpPr>
              <p:nvPr/>
            </p:nvSpPr>
            <p:spPr bwMode="auto">
              <a:xfrm>
                <a:off x="4597" y="2283"/>
                <a:ext cx="19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rve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77"/>
              <p:cNvSpPr>
                <a:spLocks noChangeArrowheads="1"/>
              </p:cNvSpPr>
              <p:nvPr/>
            </p:nvSpPr>
            <p:spPr bwMode="auto">
              <a:xfrm>
                <a:off x="4741" y="2283"/>
                <a:ext cx="8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78"/>
              <p:cNvSpPr>
                <a:spLocks noChangeArrowheads="1"/>
              </p:cNvSpPr>
              <p:nvPr/>
            </p:nvSpPr>
            <p:spPr bwMode="auto">
              <a:xfrm>
                <a:off x="4207" y="2816"/>
                <a:ext cx="19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Pro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79"/>
              <p:cNvSpPr>
                <a:spLocks noChangeArrowheads="1"/>
              </p:cNvSpPr>
              <p:nvPr/>
            </p:nvSpPr>
            <p:spPr bwMode="auto">
              <a:xfrm>
                <a:off x="4346" y="2816"/>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2" name="Rectangle 80"/>
              <p:cNvSpPr>
                <a:spLocks noChangeArrowheads="1"/>
              </p:cNvSpPr>
              <p:nvPr/>
            </p:nvSpPr>
            <p:spPr bwMode="auto">
              <a:xfrm>
                <a:off x="4395" y="2816"/>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81"/>
              <p:cNvSpPr>
                <a:spLocks noChangeArrowheads="1"/>
              </p:cNvSpPr>
              <p:nvPr/>
            </p:nvSpPr>
            <p:spPr bwMode="auto">
              <a:xfrm>
                <a:off x="4445" y="2816"/>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Rectangle 82"/>
              <p:cNvSpPr>
                <a:spLocks noChangeArrowheads="1"/>
              </p:cNvSpPr>
              <p:nvPr/>
            </p:nvSpPr>
            <p:spPr bwMode="auto">
              <a:xfrm>
                <a:off x="4539" y="2816"/>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83"/>
              <p:cNvSpPr>
                <a:spLocks noChangeArrowheads="1"/>
              </p:cNvSpPr>
              <p:nvPr/>
            </p:nvSpPr>
            <p:spPr bwMode="auto">
              <a:xfrm>
                <a:off x="4588" y="2816"/>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84"/>
              <p:cNvSpPr>
                <a:spLocks noChangeArrowheads="1"/>
              </p:cNvSpPr>
              <p:nvPr/>
            </p:nvSpPr>
            <p:spPr bwMode="auto">
              <a:xfrm>
                <a:off x="4269" y="2920"/>
                <a:ext cx="1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Rectangle 85"/>
              <p:cNvSpPr>
                <a:spLocks noChangeArrowheads="1"/>
              </p:cNvSpPr>
              <p:nvPr/>
            </p:nvSpPr>
            <p:spPr bwMode="auto">
              <a:xfrm>
                <a:off x="4378" y="292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Rectangle 86"/>
              <p:cNvSpPr>
                <a:spLocks noChangeArrowheads="1"/>
              </p:cNvSpPr>
              <p:nvPr/>
            </p:nvSpPr>
            <p:spPr bwMode="auto">
              <a:xfrm>
                <a:off x="4427" y="2920"/>
                <a:ext cx="12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rg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87"/>
              <p:cNvSpPr>
                <a:spLocks noChangeArrowheads="1"/>
              </p:cNvSpPr>
              <p:nvPr/>
            </p:nvSpPr>
            <p:spPr bwMode="auto">
              <a:xfrm>
                <a:off x="4507" y="2920"/>
                <a:ext cx="8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88"/>
              <p:cNvSpPr>
                <a:spLocks noChangeArrowheads="1"/>
              </p:cNvSpPr>
              <p:nvPr/>
            </p:nvSpPr>
            <p:spPr bwMode="auto">
              <a:xfrm>
                <a:off x="4316" y="3024"/>
                <a:ext cx="24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89"/>
              <p:cNvSpPr>
                <a:spLocks noChangeArrowheads="1"/>
              </p:cNvSpPr>
              <p:nvPr/>
            </p:nvSpPr>
            <p:spPr bwMode="auto">
              <a:xfrm>
                <a:off x="4305" y="1687"/>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Rectangle 90"/>
              <p:cNvSpPr>
                <a:spLocks noChangeArrowheads="1"/>
              </p:cNvSpPr>
              <p:nvPr/>
            </p:nvSpPr>
            <p:spPr bwMode="auto">
              <a:xfrm>
                <a:off x="4364" y="1687"/>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si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91"/>
              <p:cNvSpPr>
                <a:spLocks noChangeArrowheads="1"/>
              </p:cNvSpPr>
              <p:nvPr/>
            </p:nvSpPr>
            <p:spPr bwMode="auto">
              <a:xfrm>
                <a:off x="4423" y="1687"/>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92"/>
              <p:cNvSpPr>
                <a:spLocks noChangeArrowheads="1"/>
              </p:cNvSpPr>
              <p:nvPr/>
            </p:nvSpPr>
            <p:spPr bwMode="auto">
              <a:xfrm>
                <a:off x="4469" y="1687"/>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93"/>
              <p:cNvSpPr>
                <a:spLocks noChangeArrowheads="1"/>
              </p:cNvSpPr>
              <p:nvPr/>
            </p:nvSpPr>
            <p:spPr bwMode="auto">
              <a:xfrm>
                <a:off x="4514" y="1687"/>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94"/>
              <p:cNvSpPr>
                <a:spLocks noChangeArrowheads="1"/>
              </p:cNvSpPr>
              <p:nvPr/>
            </p:nvSpPr>
            <p:spPr bwMode="auto">
              <a:xfrm>
                <a:off x="4537" y="1687"/>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95"/>
              <p:cNvSpPr>
                <a:spLocks noChangeArrowheads="1"/>
              </p:cNvSpPr>
              <p:nvPr/>
            </p:nvSpPr>
            <p:spPr bwMode="auto">
              <a:xfrm>
                <a:off x="4582" y="1687"/>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xi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96"/>
              <p:cNvSpPr>
                <a:spLocks noChangeArrowheads="1"/>
              </p:cNvSpPr>
              <p:nvPr/>
            </p:nvSpPr>
            <p:spPr bwMode="auto">
              <a:xfrm>
                <a:off x="4641" y="1687"/>
                <a:ext cx="1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97"/>
              <p:cNvSpPr>
                <a:spLocks noChangeArrowheads="1"/>
              </p:cNvSpPr>
              <p:nvPr/>
            </p:nvSpPr>
            <p:spPr bwMode="auto">
              <a:xfrm>
                <a:off x="4705" y="1687"/>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1" name="Rectangle 98"/>
              <p:cNvSpPr>
                <a:spLocks noChangeArrowheads="1"/>
              </p:cNvSpPr>
              <p:nvPr/>
            </p:nvSpPr>
            <p:spPr bwMode="auto">
              <a:xfrm>
                <a:off x="4723" y="1687"/>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2" name="Rectangle 99"/>
              <p:cNvSpPr>
                <a:spLocks noChangeArrowheads="1"/>
              </p:cNvSpPr>
              <p:nvPr/>
            </p:nvSpPr>
            <p:spPr bwMode="auto">
              <a:xfrm>
                <a:off x="4768" y="1687"/>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3" name="Rectangle 100"/>
              <p:cNvSpPr>
                <a:spLocks noChangeArrowheads="1"/>
              </p:cNvSpPr>
              <p:nvPr/>
            </p:nvSpPr>
            <p:spPr bwMode="auto">
              <a:xfrm>
                <a:off x="4410" y="1783"/>
                <a:ext cx="19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syst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4" name="Rectangle 101"/>
              <p:cNvSpPr>
                <a:spLocks noChangeArrowheads="1"/>
              </p:cNvSpPr>
              <p:nvPr/>
            </p:nvSpPr>
            <p:spPr bwMode="auto">
              <a:xfrm>
                <a:off x="4555" y="1783"/>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 name="Rectangle 102"/>
              <p:cNvSpPr>
                <a:spLocks noChangeArrowheads="1"/>
              </p:cNvSpPr>
              <p:nvPr/>
            </p:nvSpPr>
            <p:spPr bwMode="auto">
              <a:xfrm>
                <a:off x="4600" y="1783"/>
                <a:ext cx="15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6" name="Rectangle 103"/>
              <p:cNvSpPr>
                <a:spLocks noChangeArrowheads="1"/>
              </p:cNvSpPr>
              <p:nvPr/>
            </p:nvSpPr>
            <p:spPr bwMode="auto">
              <a:xfrm>
                <a:off x="951" y="2533"/>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7" name="Rectangle 104"/>
              <p:cNvSpPr>
                <a:spLocks noChangeArrowheads="1"/>
              </p:cNvSpPr>
              <p:nvPr/>
            </p:nvSpPr>
            <p:spPr bwMode="auto">
              <a:xfrm>
                <a:off x="1010" y="2533"/>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si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 name="Rectangle 105"/>
              <p:cNvSpPr>
                <a:spLocks noChangeArrowheads="1"/>
              </p:cNvSpPr>
              <p:nvPr/>
            </p:nvSpPr>
            <p:spPr bwMode="auto">
              <a:xfrm>
                <a:off x="1069" y="2533"/>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 name="Rectangle 106"/>
              <p:cNvSpPr>
                <a:spLocks noChangeArrowheads="1"/>
              </p:cNvSpPr>
              <p:nvPr/>
            </p:nvSpPr>
            <p:spPr bwMode="auto">
              <a:xfrm>
                <a:off x="1114" y="2533"/>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0" name="Rectangle 107"/>
              <p:cNvSpPr>
                <a:spLocks noChangeArrowheads="1"/>
              </p:cNvSpPr>
              <p:nvPr/>
            </p:nvSpPr>
            <p:spPr bwMode="auto">
              <a:xfrm>
                <a:off x="1160" y="2533"/>
                <a:ext cx="6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 name="Rectangle 108"/>
              <p:cNvSpPr>
                <a:spLocks noChangeArrowheads="1"/>
              </p:cNvSpPr>
              <p:nvPr/>
            </p:nvSpPr>
            <p:spPr bwMode="auto">
              <a:xfrm>
                <a:off x="1182" y="2533"/>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 name="Rectangle 109"/>
              <p:cNvSpPr>
                <a:spLocks noChangeArrowheads="1"/>
              </p:cNvSpPr>
              <p:nvPr/>
            </p:nvSpPr>
            <p:spPr bwMode="auto">
              <a:xfrm>
                <a:off x="1227" y="2533"/>
                <a:ext cx="10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xi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3" name="Rectangle 110"/>
              <p:cNvSpPr>
                <a:spLocks noChangeArrowheads="1"/>
              </p:cNvSpPr>
              <p:nvPr/>
            </p:nvSpPr>
            <p:spPr bwMode="auto">
              <a:xfrm>
                <a:off x="1286" y="2533"/>
                <a:ext cx="10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 name="Rectangle 111"/>
              <p:cNvSpPr>
                <a:spLocks noChangeArrowheads="1"/>
              </p:cNvSpPr>
              <p:nvPr/>
            </p:nvSpPr>
            <p:spPr bwMode="auto">
              <a:xfrm>
                <a:off x="1350" y="2533"/>
                <a:ext cx="5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 name="Rectangle 112"/>
              <p:cNvSpPr>
                <a:spLocks noChangeArrowheads="1"/>
              </p:cNvSpPr>
              <p:nvPr/>
            </p:nvSpPr>
            <p:spPr bwMode="auto">
              <a:xfrm>
                <a:off x="1368" y="2533"/>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Rectangle 113"/>
              <p:cNvSpPr>
                <a:spLocks noChangeArrowheads="1"/>
              </p:cNvSpPr>
              <p:nvPr/>
            </p:nvSpPr>
            <p:spPr bwMode="auto">
              <a:xfrm>
                <a:off x="1413" y="2533"/>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114"/>
              <p:cNvSpPr>
                <a:spLocks noChangeArrowheads="1"/>
              </p:cNvSpPr>
              <p:nvPr/>
            </p:nvSpPr>
            <p:spPr bwMode="auto">
              <a:xfrm>
                <a:off x="1055" y="2630"/>
                <a:ext cx="19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syst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Rectangle 115"/>
              <p:cNvSpPr>
                <a:spLocks noChangeArrowheads="1"/>
              </p:cNvSpPr>
              <p:nvPr/>
            </p:nvSpPr>
            <p:spPr bwMode="auto">
              <a:xfrm>
                <a:off x="1200" y="2630"/>
                <a:ext cx="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Rectangle 116"/>
              <p:cNvSpPr>
                <a:spLocks noChangeArrowheads="1"/>
              </p:cNvSpPr>
              <p:nvPr/>
            </p:nvSpPr>
            <p:spPr bwMode="auto">
              <a:xfrm>
                <a:off x="1246" y="2630"/>
                <a:ext cx="15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a:cs typeface="Arial" pitchFamily="34" charset="0"/>
                  </a:rPr>
                  <a:t>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0" name="Freeform 117"/>
              <p:cNvSpPr>
                <a:spLocks/>
              </p:cNvSpPr>
              <p:nvPr/>
            </p:nvSpPr>
            <p:spPr bwMode="auto">
              <a:xfrm>
                <a:off x="3402" y="1559"/>
                <a:ext cx="815" cy="184"/>
              </a:xfrm>
              <a:custGeom>
                <a:avLst/>
                <a:gdLst>
                  <a:gd name="T0" fmla="*/ 0 w 1464"/>
                  <a:gd name="T1" fmla="*/ 31 h 330"/>
                  <a:gd name="T2" fmla="*/ 0 w 1464"/>
                  <a:gd name="T3" fmla="*/ 31 h 330"/>
                  <a:gd name="T4" fmla="*/ 1304 w 1464"/>
                  <a:gd name="T5" fmla="*/ 111 h 330"/>
                  <a:gd name="T6" fmla="*/ 1464 w 1464"/>
                  <a:gd name="T7" fmla="*/ 330 h 330"/>
                </a:gdLst>
                <a:ahLst/>
                <a:cxnLst>
                  <a:cxn ang="0">
                    <a:pos x="T0" y="T1"/>
                  </a:cxn>
                  <a:cxn ang="0">
                    <a:pos x="T2" y="T3"/>
                  </a:cxn>
                  <a:cxn ang="0">
                    <a:pos x="T4" y="T5"/>
                  </a:cxn>
                  <a:cxn ang="0">
                    <a:pos x="T6" y="T7"/>
                  </a:cxn>
                </a:cxnLst>
                <a:rect l="0" t="0" r="r" b="b"/>
                <a:pathLst>
                  <a:path w="1464" h="330">
                    <a:moveTo>
                      <a:pt x="0" y="31"/>
                    </a:moveTo>
                    <a:lnTo>
                      <a:pt x="0" y="31"/>
                    </a:lnTo>
                    <a:cubicBezTo>
                      <a:pt x="435" y="58"/>
                      <a:pt x="1055" y="0"/>
                      <a:pt x="1304" y="111"/>
                    </a:cubicBezTo>
                    <a:cubicBezTo>
                      <a:pt x="1412" y="159"/>
                      <a:pt x="1450" y="239"/>
                      <a:pt x="1464" y="330"/>
                    </a:cubicBezTo>
                  </a:path>
                </a:pathLst>
              </a:custGeom>
              <a:noFill/>
              <a:ln w="67"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8"/>
              <p:cNvSpPr>
                <a:spLocks noEditPoints="1"/>
              </p:cNvSpPr>
              <p:nvPr/>
            </p:nvSpPr>
            <p:spPr bwMode="auto">
              <a:xfrm>
                <a:off x="4176" y="1740"/>
                <a:ext cx="81" cy="111"/>
              </a:xfrm>
              <a:custGeom>
                <a:avLst/>
                <a:gdLst>
                  <a:gd name="T0" fmla="*/ 89 w 145"/>
                  <a:gd name="T1" fmla="*/ 200 h 200"/>
                  <a:gd name="T2" fmla="*/ 89 w 145"/>
                  <a:gd name="T3" fmla="*/ 200 h 200"/>
                  <a:gd name="T4" fmla="*/ 145 w 145"/>
                  <a:gd name="T5" fmla="*/ 0 h 200"/>
                  <a:gd name="T6" fmla="*/ 0 w 145"/>
                  <a:gd name="T7" fmla="*/ 12 h 200"/>
                  <a:gd name="T8" fmla="*/ 89 w 145"/>
                  <a:gd name="T9" fmla="*/ 200 h 200"/>
                  <a:gd name="T10" fmla="*/ 89 w 145"/>
                  <a:gd name="T11" fmla="*/ 200 h 200"/>
                  <a:gd name="T12" fmla="*/ 89 w 145"/>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145" h="200">
                    <a:moveTo>
                      <a:pt x="89" y="200"/>
                    </a:moveTo>
                    <a:lnTo>
                      <a:pt x="89" y="200"/>
                    </a:lnTo>
                    <a:lnTo>
                      <a:pt x="145" y="0"/>
                    </a:lnTo>
                    <a:lnTo>
                      <a:pt x="0" y="12"/>
                    </a:lnTo>
                    <a:lnTo>
                      <a:pt x="89" y="200"/>
                    </a:lnTo>
                    <a:close/>
                    <a:moveTo>
                      <a:pt x="89" y="200"/>
                    </a:moveTo>
                    <a:lnTo>
                      <a:pt x="89" y="20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119"/>
              <p:cNvSpPr>
                <a:spLocks noEditPoints="1"/>
              </p:cNvSpPr>
              <p:nvPr/>
            </p:nvSpPr>
            <p:spPr bwMode="auto">
              <a:xfrm>
                <a:off x="4176" y="1740"/>
                <a:ext cx="81" cy="111"/>
              </a:xfrm>
              <a:custGeom>
                <a:avLst/>
                <a:gdLst>
                  <a:gd name="T0" fmla="*/ 89 w 145"/>
                  <a:gd name="T1" fmla="*/ 200 h 200"/>
                  <a:gd name="T2" fmla="*/ 89 w 145"/>
                  <a:gd name="T3" fmla="*/ 200 h 200"/>
                  <a:gd name="T4" fmla="*/ 145 w 145"/>
                  <a:gd name="T5" fmla="*/ 0 h 200"/>
                  <a:gd name="T6" fmla="*/ 0 w 145"/>
                  <a:gd name="T7" fmla="*/ 12 h 200"/>
                  <a:gd name="T8" fmla="*/ 89 w 145"/>
                  <a:gd name="T9" fmla="*/ 200 h 200"/>
                  <a:gd name="T10" fmla="*/ 89 w 145"/>
                  <a:gd name="T11" fmla="*/ 200 h 200"/>
                  <a:gd name="T12" fmla="*/ 89 w 145"/>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145" h="200">
                    <a:moveTo>
                      <a:pt x="89" y="200"/>
                    </a:moveTo>
                    <a:lnTo>
                      <a:pt x="89" y="200"/>
                    </a:lnTo>
                    <a:lnTo>
                      <a:pt x="145" y="0"/>
                    </a:lnTo>
                    <a:lnTo>
                      <a:pt x="0" y="12"/>
                    </a:lnTo>
                    <a:lnTo>
                      <a:pt x="89" y="200"/>
                    </a:lnTo>
                    <a:close/>
                    <a:moveTo>
                      <a:pt x="89" y="200"/>
                    </a:moveTo>
                    <a:lnTo>
                      <a:pt x="89" y="200"/>
                    </a:lnTo>
                    <a:close/>
                  </a:path>
                </a:pathLst>
              </a:custGeom>
              <a:noFill/>
              <a:ln w="6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0"/>
              <p:cNvSpPr>
                <a:spLocks/>
              </p:cNvSpPr>
              <p:nvPr/>
            </p:nvSpPr>
            <p:spPr bwMode="auto">
              <a:xfrm>
                <a:off x="3696" y="2535"/>
                <a:ext cx="557" cy="344"/>
              </a:xfrm>
              <a:custGeom>
                <a:avLst/>
                <a:gdLst>
                  <a:gd name="T0" fmla="*/ 979 w 1001"/>
                  <a:gd name="T1" fmla="*/ 0 h 618"/>
                  <a:gd name="T2" fmla="*/ 979 w 1001"/>
                  <a:gd name="T3" fmla="*/ 0 h 618"/>
                  <a:gd name="T4" fmla="*/ 776 w 1001"/>
                  <a:gd name="T5" fmla="*/ 547 h 618"/>
                  <a:gd name="T6" fmla="*/ 0 w 1001"/>
                  <a:gd name="T7" fmla="*/ 605 h 618"/>
                </a:gdLst>
                <a:ahLst/>
                <a:cxnLst>
                  <a:cxn ang="0">
                    <a:pos x="T0" y="T1"/>
                  </a:cxn>
                  <a:cxn ang="0">
                    <a:pos x="T2" y="T3"/>
                  </a:cxn>
                  <a:cxn ang="0">
                    <a:pos x="T4" y="T5"/>
                  </a:cxn>
                  <a:cxn ang="0">
                    <a:pos x="T6" y="T7"/>
                  </a:cxn>
                </a:cxnLst>
                <a:rect l="0" t="0" r="r" b="b"/>
                <a:pathLst>
                  <a:path w="1001" h="618">
                    <a:moveTo>
                      <a:pt x="979" y="0"/>
                    </a:moveTo>
                    <a:lnTo>
                      <a:pt x="979" y="0"/>
                    </a:lnTo>
                    <a:cubicBezTo>
                      <a:pt x="911" y="182"/>
                      <a:pt x="1001" y="446"/>
                      <a:pt x="776" y="547"/>
                    </a:cubicBezTo>
                    <a:cubicBezTo>
                      <a:pt x="618" y="618"/>
                      <a:pt x="305" y="609"/>
                      <a:pt x="0" y="605"/>
                    </a:cubicBezTo>
                  </a:path>
                </a:pathLst>
              </a:custGeom>
              <a:noFill/>
              <a:ln w="67" cap="rnd">
                <a:solidFill>
                  <a:srgbClr val="2B8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1"/>
              <p:cNvSpPr>
                <a:spLocks noEditPoints="1"/>
              </p:cNvSpPr>
              <p:nvPr/>
            </p:nvSpPr>
            <p:spPr bwMode="auto">
              <a:xfrm>
                <a:off x="3588" y="2831"/>
                <a:ext cx="108" cy="82"/>
              </a:xfrm>
              <a:custGeom>
                <a:avLst/>
                <a:gdLst>
                  <a:gd name="T0" fmla="*/ 0 w 195"/>
                  <a:gd name="T1" fmla="*/ 74 h 146"/>
                  <a:gd name="T2" fmla="*/ 0 w 195"/>
                  <a:gd name="T3" fmla="*/ 74 h 146"/>
                  <a:gd name="T4" fmla="*/ 195 w 195"/>
                  <a:gd name="T5" fmla="*/ 146 h 146"/>
                  <a:gd name="T6" fmla="*/ 194 w 195"/>
                  <a:gd name="T7" fmla="*/ 0 h 146"/>
                  <a:gd name="T8" fmla="*/ 0 w 195"/>
                  <a:gd name="T9" fmla="*/ 74 h 146"/>
                  <a:gd name="T10" fmla="*/ 0 w 195"/>
                  <a:gd name="T11" fmla="*/ 74 h 146"/>
                  <a:gd name="T12" fmla="*/ 0 w 195"/>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95" h="146">
                    <a:moveTo>
                      <a:pt x="0" y="74"/>
                    </a:moveTo>
                    <a:lnTo>
                      <a:pt x="0" y="74"/>
                    </a:lnTo>
                    <a:lnTo>
                      <a:pt x="195" y="146"/>
                    </a:lnTo>
                    <a:lnTo>
                      <a:pt x="194" y="0"/>
                    </a:lnTo>
                    <a:lnTo>
                      <a:pt x="0" y="74"/>
                    </a:lnTo>
                    <a:close/>
                    <a:moveTo>
                      <a:pt x="0" y="74"/>
                    </a:moveTo>
                    <a:lnTo>
                      <a:pt x="0" y="74"/>
                    </a:lnTo>
                    <a:close/>
                  </a:path>
                </a:pathLst>
              </a:custGeom>
              <a:solidFill>
                <a:srgbClr val="2B852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122"/>
              <p:cNvSpPr>
                <a:spLocks noEditPoints="1"/>
              </p:cNvSpPr>
              <p:nvPr/>
            </p:nvSpPr>
            <p:spPr bwMode="auto">
              <a:xfrm>
                <a:off x="3588" y="2831"/>
                <a:ext cx="108" cy="82"/>
              </a:xfrm>
              <a:custGeom>
                <a:avLst/>
                <a:gdLst>
                  <a:gd name="T0" fmla="*/ 0 w 195"/>
                  <a:gd name="T1" fmla="*/ 74 h 146"/>
                  <a:gd name="T2" fmla="*/ 0 w 195"/>
                  <a:gd name="T3" fmla="*/ 74 h 146"/>
                  <a:gd name="T4" fmla="*/ 195 w 195"/>
                  <a:gd name="T5" fmla="*/ 146 h 146"/>
                  <a:gd name="T6" fmla="*/ 194 w 195"/>
                  <a:gd name="T7" fmla="*/ 0 h 146"/>
                  <a:gd name="T8" fmla="*/ 0 w 195"/>
                  <a:gd name="T9" fmla="*/ 74 h 146"/>
                  <a:gd name="T10" fmla="*/ 0 w 195"/>
                  <a:gd name="T11" fmla="*/ 74 h 146"/>
                  <a:gd name="T12" fmla="*/ 0 w 195"/>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95" h="146">
                    <a:moveTo>
                      <a:pt x="0" y="74"/>
                    </a:moveTo>
                    <a:lnTo>
                      <a:pt x="0" y="74"/>
                    </a:lnTo>
                    <a:lnTo>
                      <a:pt x="195" y="146"/>
                    </a:lnTo>
                    <a:lnTo>
                      <a:pt x="194" y="0"/>
                    </a:lnTo>
                    <a:lnTo>
                      <a:pt x="0" y="74"/>
                    </a:lnTo>
                    <a:close/>
                    <a:moveTo>
                      <a:pt x="0" y="74"/>
                    </a:moveTo>
                    <a:lnTo>
                      <a:pt x="0" y="74"/>
                    </a:lnTo>
                    <a:close/>
                  </a:path>
                </a:pathLst>
              </a:custGeom>
              <a:noFill/>
              <a:ln w="67" cap="flat">
                <a:solidFill>
                  <a:srgbClr val="2B8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3"/>
              <p:cNvSpPr>
                <a:spLocks/>
              </p:cNvSpPr>
              <p:nvPr/>
            </p:nvSpPr>
            <p:spPr bwMode="auto">
              <a:xfrm>
                <a:off x="1593" y="2699"/>
                <a:ext cx="576" cy="204"/>
              </a:xfrm>
              <a:custGeom>
                <a:avLst/>
                <a:gdLst>
                  <a:gd name="T0" fmla="*/ 1035 w 1035"/>
                  <a:gd name="T1" fmla="*/ 319 h 366"/>
                  <a:gd name="T2" fmla="*/ 1035 w 1035"/>
                  <a:gd name="T3" fmla="*/ 319 h 366"/>
                  <a:gd name="T4" fmla="*/ 114 w 1035"/>
                  <a:gd name="T5" fmla="*/ 252 h 366"/>
                  <a:gd name="T6" fmla="*/ 0 w 1035"/>
                  <a:gd name="T7" fmla="*/ 0 h 366"/>
                </a:gdLst>
                <a:ahLst/>
                <a:cxnLst>
                  <a:cxn ang="0">
                    <a:pos x="T0" y="T1"/>
                  </a:cxn>
                  <a:cxn ang="0">
                    <a:pos x="T2" y="T3"/>
                  </a:cxn>
                  <a:cxn ang="0">
                    <a:pos x="T4" y="T5"/>
                  </a:cxn>
                  <a:cxn ang="0">
                    <a:pos x="T6" y="T7"/>
                  </a:cxn>
                </a:cxnLst>
                <a:rect l="0" t="0" r="r" b="b"/>
                <a:pathLst>
                  <a:path w="1035" h="366">
                    <a:moveTo>
                      <a:pt x="1035" y="319"/>
                    </a:moveTo>
                    <a:lnTo>
                      <a:pt x="1035" y="319"/>
                    </a:lnTo>
                    <a:cubicBezTo>
                      <a:pt x="728" y="296"/>
                      <a:pt x="289" y="366"/>
                      <a:pt x="114" y="252"/>
                    </a:cubicBezTo>
                    <a:cubicBezTo>
                      <a:pt x="32" y="199"/>
                      <a:pt x="7" y="105"/>
                      <a:pt x="0" y="0"/>
                    </a:cubicBezTo>
                  </a:path>
                </a:pathLst>
              </a:custGeom>
              <a:noFill/>
              <a:ln w="67" cap="rnd">
                <a:solidFill>
                  <a:srgbClr val="2B8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4"/>
              <p:cNvSpPr>
                <a:spLocks noEditPoints="1"/>
              </p:cNvSpPr>
              <p:nvPr/>
            </p:nvSpPr>
            <p:spPr bwMode="auto">
              <a:xfrm>
                <a:off x="1553" y="2591"/>
                <a:ext cx="80" cy="111"/>
              </a:xfrm>
              <a:custGeom>
                <a:avLst/>
                <a:gdLst>
                  <a:gd name="T0" fmla="*/ 63 w 145"/>
                  <a:gd name="T1" fmla="*/ 0 h 198"/>
                  <a:gd name="T2" fmla="*/ 63 w 145"/>
                  <a:gd name="T3" fmla="*/ 0 h 198"/>
                  <a:gd name="T4" fmla="*/ 0 w 145"/>
                  <a:gd name="T5" fmla="*/ 198 h 198"/>
                  <a:gd name="T6" fmla="*/ 145 w 145"/>
                  <a:gd name="T7" fmla="*/ 190 h 198"/>
                  <a:gd name="T8" fmla="*/ 63 w 145"/>
                  <a:gd name="T9" fmla="*/ 0 h 198"/>
                  <a:gd name="T10" fmla="*/ 63 w 145"/>
                  <a:gd name="T11" fmla="*/ 0 h 198"/>
                  <a:gd name="T12" fmla="*/ 63 w 145"/>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145" h="198">
                    <a:moveTo>
                      <a:pt x="63" y="0"/>
                    </a:moveTo>
                    <a:lnTo>
                      <a:pt x="63" y="0"/>
                    </a:lnTo>
                    <a:lnTo>
                      <a:pt x="0" y="198"/>
                    </a:lnTo>
                    <a:lnTo>
                      <a:pt x="145" y="190"/>
                    </a:lnTo>
                    <a:lnTo>
                      <a:pt x="63" y="0"/>
                    </a:lnTo>
                    <a:close/>
                    <a:moveTo>
                      <a:pt x="63" y="0"/>
                    </a:moveTo>
                    <a:lnTo>
                      <a:pt x="63" y="0"/>
                    </a:lnTo>
                    <a:close/>
                  </a:path>
                </a:pathLst>
              </a:custGeom>
              <a:solidFill>
                <a:srgbClr val="2B852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125"/>
              <p:cNvSpPr>
                <a:spLocks noEditPoints="1"/>
              </p:cNvSpPr>
              <p:nvPr/>
            </p:nvSpPr>
            <p:spPr bwMode="auto">
              <a:xfrm>
                <a:off x="1553" y="2591"/>
                <a:ext cx="80" cy="111"/>
              </a:xfrm>
              <a:custGeom>
                <a:avLst/>
                <a:gdLst>
                  <a:gd name="T0" fmla="*/ 63 w 145"/>
                  <a:gd name="T1" fmla="*/ 0 h 198"/>
                  <a:gd name="T2" fmla="*/ 63 w 145"/>
                  <a:gd name="T3" fmla="*/ 0 h 198"/>
                  <a:gd name="T4" fmla="*/ 0 w 145"/>
                  <a:gd name="T5" fmla="*/ 198 h 198"/>
                  <a:gd name="T6" fmla="*/ 145 w 145"/>
                  <a:gd name="T7" fmla="*/ 190 h 198"/>
                  <a:gd name="T8" fmla="*/ 63 w 145"/>
                  <a:gd name="T9" fmla="*/ 0 h 198"/>
                  <a:gd name="T10" fmla="*/ 63 w 145"/>
                  <a:gd name="T11" fmla="*/ 0 h 198"/>
                  <a:gd name="T12" fmla="*/ 63 w 145"/>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145" h="198">
                    <a:moveTo>
                      <a:pt x="63" y="0"/>
                    </a:moveTo>
                    <a:lnTo>
                      <a:pt x="63" y="0"/>
                    </a:lnTo>
                    <a:lnTo>
                      <a:pt x="0" y="198"/>
                    </a:lnTo>
                    <a:lnTo>
                      <a:pt x="145" y="190"/>
                    </a:lnTo>
                    <a:lnTo>
                      <a:pt x="63" y="0"/>
                    </a:lnTo>
                    <a:close/>
                    <a:moveTo>
                      <a:pt x="63" y="0"/>
                    </a:moveTo>
                    <a:lnTo>
                      <a:pt x="63" y="0"/>
                    </a:lnTo>
                    <a:close/>
                  </a:path>
                </a:pathLst>
              </a:custGeom>
              <a:noFill/>
              <a:ln w="67" cap="flat">
                <a:solidFill>
                  <a:srgbClr val="2B8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6"/>
              <p:cNvSpPr>
                <a:spLocks/>
              </p:cNvSpPr>
              <p:nvPr/>
            </p:nvSpPr>
            <p:spPr bwMode="auto">
              <a:xfrm>
                <a:off x="1512" y="1596"/>
                <a:ext cx="704" cy="323"/>
              </a:xfrm>
              <a:custGeom>
                <a:avLst/>
                <a:gdLst>
                  <a:gd name="T0" fmla="*/ 73 w 1265"/>
                  <a:gd name="T1" fmla="*/ 580 h 580"/>
                  <a:gd name="T2" fmla="*/ 73 w 1265"/>
                  <a:gd name="T3" fmla="*/ 580 h 580"/>
                  <a:gd name="T4" fmla="*/ 260 w 1265"/>
                  <a:gd name="T5" fmla="*/ 73 h 580"/>
                  <a:gd name="T6" fmla="*/ 1265 w 1265"/>
                  <a:gd name="T7" fmla="*/ 9 h 580"/>
                </a:gdLst>
                <a:ahLst/>
                <a:cxnLst>
                  <a:cxn ang="0">
                    <a:pos x="T0" y="T1"/>
                  </a:cxn>
                  <a:cxn ang="0">
                    <a:pos x="T2" y="T3"/>
                  </a:cxn>
                  <a:cxn ang="0">
                    <a:pos x="T4" y="T5"/>
                  </a:cxn>
                  <a:cxn ang="0">
                    <a:pos x="T6" y="T7"/>
                  </a:cxn>
                </a:cxnLst>
                <a:rect l="0" t="0" r="r" b="b"/>
                <a:pathLst>
                  <a:path w="1265" h="580">
                    <a:moveTo>
                      <a:pt x="73" y="580"/>
                    </a:moveTo>
                    <a:lnTo>
                      <a:pt x="73" y="580"/>
                    </a:lnTo>
                    <a:cubicBezTo>
                      <a:pt x="135" y="411"/>
                      <a:pt x="0" y="169"/>
                      <a:pt x="260" y="73"/>
                    </a:cubicBezTo>
                    <a:cubicBezTo>
                      <a:pt x="455" y="0"/>
                      <a:pt x="875" y="10"/>
                      <a:pt x="1265" y="9"/>
                    </a:cubicBezTo>
                  </a:path>
                </a:pathLst>
              </a:custGeom>
              <a:noFill/>
              <a:ln w="67"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7"/>
              <p:cNvSpPr>
                <a:spLocks noEditPoints="1"/>
              </p:cNvSpPr>
              <p:nvPr/>
            </p:nvSpPr>
            <p:spPr bwMode="auto">
              <a:xfrm>
                <a:off x="2215" y="1561"/>
                <a:ext cx="109" cy="80"/>
              </a:xfrm>
              <a:custGeom>
                <a:avLst/>
                <a:gdLst>
                  <a:gd name="T0" fmla="*/ 195 w 195"/>
                  <a:gd name="T1" fmla="*/ 68 h 145"/>
                  <a:gd name="T2" fmla="*/ 195 w 195"/>
                  <a:gd name="T3" fmla="*/ 68 h 145"/>
                  <a:gd name="T4" fmla="*/ 0 w 195"/>
                  <a:gd name="T5" fmla="*/ 0 h 145"/>
                  <a:gd name="T6" fmla="*/ 3 w 195"/>
                  <a:gd name="T7" fmla="*/ 145 h 145"/>
                  <a:gd name="T8" fmla="*/ 195 w 195"/>
                  <a:gd name="T9" fmla="*/ 68 h 145"/>
                  <a:gd name="T10" fmla="*/ 195 w 195"/>
                  <a:gd name="T11" fmla="*/ 68 h 145"/>
                  <a:gd name="T12" fmla="*/ 195 w 195"/>
                  <a:gd name="T13" fmla="*/ 68 h 145"/>
                </a:gdLst>
                <a:ahLst/>
                <a:cxnLst>
                  <a:cxn ang="0">
                    <a:pos x="T0" y="T1"/>
                  </a:cxn>
                  <a:cxn ang="0">
                    <a:pos x="T2" y="T3"/>
                  </a:cxn>
                  <a:cxn ang="0">
                    <a:pos x="T4" y="T5"/>
                  </a:cxn>
                  <a:cxn ang="0">
                    <a:pos x="T6" y="T7"/>
                  </a:cxn>
                  <a:cxn ang="0">
                    <a:pos x="T8" y="T9"/>
                  </a:cxn>
                  <a:cxn ang="0">
                    <a:pos x="T10" y="T11"/>
                  </a:cxn>
                  <a:cxn ang="0">
                    <a:pos x="T12" y="T13"/>
                  </a:cxn>
                </a:cxnLst>
                <a:rect l="0" t="0" r="r" b="b"/>
                <a:pathLst>
                  <a:path w="195" h="145">
                    <a:moveTo>
                      <a:pt x="195" y="68"/>
                    </a:moveTo>
                    <a:lnTo>
                      <a:pt x="195" y="68"/>
                    </a:lnTo>
                    <a:lnTo>
                      <a:pt x="0" y="0"/>
                    </a:lnTo>
                    <a:lnTo>
                      <a:pt x="3" y="145"/>
                    </a:lnTo>
                    <a:lnTo>
                      <a:pt x="195" y="68"/>
                    </a:lnTo>
                    <a:close/>
                    <a:moveTo>
                      <a:pt x="195" y="68"/>
                    </a:moveTo>
                    <a:lnTo>
                      <a:pt x="195" y="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128"/>
              <p:cNvSpPr>
                <a:spLocks noEditPoints="1"/>
              </p:cNvSpPr>
              <p:nvPr/>
            </p:nvSpPr>
            <p:spPr bwMode="auto">
              <a:xfrm>
                <a:off x="2215" y="1561"/>
                <a:ext cx="109" cy="80"/>
              </a:xfrm>
              <a:custGeom>
                <a:avLst/>
                <a:gdLst>
                  <a:gd name="T0" fmla="*/ 195 w 195"/>
                  <a:gd name="T1" fmla="*/ 68 h 145"/>
                  <a:gd name="T2" fmla="*/ 195 w 195"/>
                  <a:gd name="T3" fmla="*/ 68 h 145"/>
                  <a:gd name="T4" fmla="*/ 0 w 195"/>
                  <a:gd name="T5" fmla="*/ 0 h 145"/>
                  <a:gd name="T6" fmla="*/ 3 w 195"/>
                  <a:gd name="T7" fmla="*/ 145 h 145"/>
                  <a:gd name="T8" fmla="*/ 195 w 195"/>
                  <a:gd name="T9" fmla="*/ 68 h 145"/>
                  <a:gd name="T10" fmla="*/ 195 w 195"/>
                  <a:gd name="T11" fmla="*/ 68 h 145"/>
                  <a:gd name="T12" fmla="*/ 195 w 195"/>
                  <a:gd name="T13" fmla="*/ 68 h 145"/>
                </a:gdLst>
                <a:ahLst/>
                <a:cxnLst>
                  <a:cxn ang="0">
                    <a:pos x="T0" y="T1"/>
                  </a:cxn>
                  <a:cxn ang="0">
                    <a:pos x="T2" y="T3"/>
                  </a:cxn>
                  <a:cxn ang="0">
                    <a:pos x="T4" y="T5"/>
                  </a:cxn>
                  <a:cxn ang="0">
                    <a:pos x="T6" y="T7"/>
                  </a:cxn>
                  <a:cxn ang="0">
                    <a:pos x="T8" y="T9"/>
                  </a:cxn>
                  <a:cxn ang="0">
                    <a:pos x="T10" y="T11"/>
                  </a:cxn>
                  <a:cxn ang="0">
                    <a:pos x="T12" y="T13"/>
                  </a:cxn>
                </a:cxnLst>
                <a:rect l="0" t="0" r="r" b="b"/>
                <a:pathLst>
                  <a:path w="195" h="145">
                    <a:moveTo>
                      <a:pt x="195" y="68"/>
                    </a:moveTo>
                    <a:lnTo>
                      <a:pt x="195" y="68"/>
                    </a:lnTo>
                    <a:lnTo>
                      <a:pt x="0" y="0"/>
                    </a:lnTo>
                    <a:lnTo>
                      <a:pt x="3" y="145"/>
                    </a:lnTo>
                    <a:lnTo>
                      <a:pt x="195" y="68"/>
                    </a:lnTo>
                    <a:close/>
                    <a:moveTo>
                      <a:pt x="195" y="68"/>
                    </a:moveTo>
                    <a:lnTo>
                      <a:pt x="195" y="68"/>
                    </a:lnTo>
                    <a:close/>
                  </a:path>
                </a:pathLst>
              </a:custGeom>
              <a:noFill/>
              <a:ln w="6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29"/>
              <p:cNvSpPr>
                <a:spLocks/>
              </p:cNvSpPr>
              <p:nvPr/>
            </p:nvSpPr>
            <p:spPr bwMode="auto">
              <a:xfrm>
                <a:off x="836" y="1963"/>
                <a:ext cx="1380" cy="527"/>
              </a:xfrm>
              <a:custGeom>
                <a:avLst/>
                <a:gdLst>
                  <a:gd name="T0" fmla="*/ 0 w 2480"/>
                  <a:gd name="T1" fmla="*/ 946 h 946"/>
                  <a:gd name="T2" fmla="*/ 0 w 2480"/>
                  <a:gd name="T3" fmla="*/ 946 h 946"/>
                  <a:gd name="T4" fmla="*/ 2480 w 2480"/>
                  <a:gd name="T5" fmla="*/ 946 h 946"/>
                  <a:gd name="T6" fmla="*/ 2480 w 2480"/>
                  <a:gd name="T7" fmla="*/ 0 h 946"/>
                  <a:gd name="T8" fmla="*/ 0 w 2480"/>
                  <a:gd name="T9" fmla="*/ 0 h 946"/>
                  <a:gd name="T10" fmla="*/ 0 w 2480"/>
                  <a:gd name="T11" fmla="*/ 946 h 946"/>
                </a:gdLst>
                <a:ahLst/>
                <a:cxnLst>
                  <a:cxn ang="0">
                    <a:pos x="T0" y="T1"/>
                  </a:cxn>
                  <a:cxn ang="0">
                    <a:pos x="T2" y="T3"/>
                  </a:cxn>
                  <a:cxn ang="0">
                    <a:pos x="T4" y="T5"/>
                  </a:cxn>
                  <a:cxn ang="0">
                    <a:pos x="T6" y="T7"/>
                  </a:cxn>
                  <a:cxn ang="0">
                    <a:pos x="T8" y="T9"/>
                  </a:cxn>
                  <a:cxn ang="0">
                    <a:pos x="T10" y="T11"/>
                  </a:cxn>
                </a:cxnLst>
                <a:rect l="0" t="0" r="r" b="b"/>
                <a:pathLst>
                  <a:path w="2480" h="946">
                    <a:moveTo>
                      <a:pt x="0" y="946"/>
                    </a:moveTo>
                    <a:lnTo>
                      <a:pt x="0" y="946"/>
                    </a:lnTo>
                    <a:lnTo>
                      <a:pt x="2480" y="946"/>
                    </a:lnTo>
                    <a:lnTo>
                      <a:pt x="2480" y="0"/>
                    </a:lnTo>
                    <a:lnTo>
                      <a:pt x="0" y="0"/>
                    </a:lnTo>
                    <a:lnTo>
                      <a:pt x="0" y="94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130"/>
              <p:cNvSpPr>
                <a:spLocks/>
              </p:cNvSpPr>
              <p:nvPr/>
            </p:nvSpPr>
            <p:spPr bwMode="auto">
              <a:xfrm>
                <a:off x="836" y="1963"/>
                <a:ext cx="1380" cy="527"/>
              </a:xfrm>
              <a:custGeom>
                <a:avLst/>
                <a:gdLst>
                  <a:gd name="T0" fmla="*/ 0 w 2480"/>
                  <a:gd name="T1" fmla="*/ 0 h 946"/>
                  <a:gd name="T2" fmla="*/ 0 w 2480"/>
                  <a:gd name="T3" fmla="*/ 0 h 946"/>
                  <a:gd name="T4" fmla="*/ 2480 w 2480"/>
                  <a:gd name="T5" fmla="*/ 0 h 946"/>
                  <a:gd name="T6" fmla="*/ 2480 w 2480"/>
                  <a:gd name="T7" fmla="*/ 946 h 946"/>
                  <a:gd name="T8" fmla="*/ 0 w 2480"/>
                  <a:gd name="T9" fmla="*/ 946 h 946"/>
                  <a:gd name="T10" fmla="*/ 0 w 2480"/>
                  <a:gd name="T11" fmla="*/ 0 h 946"/>
                </a:gdLst>
                <a:ahLst/>
                <a:cxnLst>
                  <a:cxn ang="0">
                    <a:pos x="T0" y="T1"/>
                  </a:cxn>
                  <a:cxn ang="0">
                    <a:pos x="T2" y="T3"/>
                  </a:cxn>
                  <a:cxn ang="0">
                    <a:pos x="T4" y="T5"/>
                  </a:cxn>
                  <a:cxn ang="0">
                    <a:pos x="T6" y="T7"/>
                  </a:cxn>
                  <a:cxn ang="0">
                    <a:pos x="T8" y="T9"/>
                  </a:cxn>
                  <a:cxn ang="0">
                    <a:pos x="T10" y="T11"/>
                  </a:cxn>
                </a:cxnLst>
                <a:rect l="0" t="0" r="r" b="b"/>
                <a:pathLst>
                  <a:path w="2480" h="946">
                    <a:moveTo>
                      <a:pt x="0" y="0"/>
                    </a:moveTo>
                    <a:lnTo>
                      <a:pt x="0" y="0"/>
                    </a:lnTo>
                    <a:lnTo>
                      <a:pt x="2480" y="0"/>
                    </a:lnTo>
                    <a:lnTo>
                      <a:pt x="2480" y="946"/>
                    </a:lnTo>
                    <a:lnTo>
                      <a:pt x="0" y="946"/>
                    </a:lnTo>
                    <a:lnTo>
                      <a:pt x="0" y="0"/>
                    </a:ln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1"/>
              <p:cNvSpPr>
                <a:spLocks/>
              </p:cNvSpPr>
              <p:nvPr/>
            </p:nvSpPr>
            <p:spPr bwMode="auto">
              <a:xfrm>
                <a:off x="891" y="2181"/>
                <a:ext cx="409" cy="235"/>
              </a:xfrm>
              <a:custGeom>
                <a:avLst/>
                <a:gdLst>
                  <a:gd name="T0" fmla="*/ 0 w 734"/>
                  <a:gd name="T1" fmla="*/ 423 h 423"/>
                  <a:gd name="T2" fmla="*/ 0 w 734"/>
                  <a:gd name="T3" fmla="*/ 423 h 423"/>
                  <a:gd name="T4" fmla="*/ 734 w 734"/>
                  <a:gd name="T5" fmla="*/ 423 h 423"/>
                  <a:gd name="T6" fmla="*/ 734 w 734"/>
                  <a:gd name="T7" fmla="*/ 0 h 423"/>
                  <a:gd name="T8" fmla="*/ 0 w 734"/>
                  <a:gd name="T9" fmla="*/ 0 h 423"/>
                  <a:gd name="T10" fmla="*/ 0 w 734"/>
                  <a:gd name="T11" fmla="*/ 423 h 423"/>
                </a:gdLst>
                <a:ahLst/>
                <a:cxnLst>
                  <a:cxn ang="0">
                    <a:pos x="T0" y="T1"/>
                  </a:cxn>
                  <a:cxn ang="0">
                    <a:pos x="T2" y="T3"/>
                  </a:cxn>
                  <a:cxn ang="0">
                    <a:pos x="T4" y="T5"/>
                  </a:cxn>
                  <a:cxn ang="0">
                    <a:pos x="T6" y="T7"/>
                  </a:cxn>
                  <a:cxn ang="0">
                    <a:pos x="T8" y="T9"/>
                  </a:cxn>
                  <a:cxn ang="0">
                    <a:pos x="T10" y="T11"/>
                  </a:cxn>
                </a:cxnLst>
                <a:rect l="0" t="0" r="r" b="b"/>
                <a:pathLst>
                  <a:path w="734" h="423">
                    <a:moveTo>
                      <a:pt x="0" y="423"/>
                    </a:moveTo>
                    <a:lnTo>
                      <a:pt x="0" y="423"/>
                    </a:lnTo>
                    <a:lnTo>
                      <a:pt x="734" y="423"/>
                    </a:lnTo>
                    <a:lnTo>
                      <a:pt x="734" y="0"/>
                    </a:lnTo>
                    <a:lnTo>
                      <a:pt x="0" y="0"/>
                    </a:lnTo>
                    <a:lnTo>
                      <a:pt x="0" y="42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32"/>
              <p:cNvSpPr>
                <a:spLocks/>
              </p:cNvSpPr>
              <p:nvPr/>
            </p:nvSpPr>
            <p:spPr bwMode="auto">
              <a:xfrm>
                <a:off x="891" y="2181"/>
                <a:ext cx="409" cy="235"/>
              </a:xfrm>
              <a:custGeom>
                <a:avLst/>
                <a:gdLst>
                  <a:gd name="T0" fmla="*/ 0 w 734"/>
                  <a:gd name="T1" fmla="*/ 0 h 423"/>
                  <a:gd name="T2" fmla="*/ 0 w 734"/>
                  <a:gd name="T3" fmla="*/ 0 h 423"/>
                  <a:gd name="T4" fmla="*/ 734 w 734"/>
                  <a:gd name="T5" fmla="*/ 0 h 423"/>
                  <a:gd name="T6" fmla="*/ 734 w 734"/>
                  <a:gd name="T7" fmla="*/ 423 h 423"/>
                  <a:gd name="T8" fmla="*/ 0 w 734"/>
                  <a:gd name="T9" fmla="*/ 423 h 423"/>
                  <a:gd name="T10" fmla="*/ 0 w 734"/>
                  <a:gd name="T11" fmla="*/ 0 h 423"/>
                </a:gdLst>
                <a:ahLst/>
                <a:cxnLst>
                  <a:cxn ang="0">
                    <a:pos x="T0" y="T1"/>
                  </a:cxn>
                  <a:cxn ang="0">
                    <a:pos x="T2" y="T3"/>
                  </a:cxn>
                  <a:cxn ang="0">
                    <a:pos x="T4" y="T5"/>
                  </a:cxn>
                  <a:cxn ang="0">
                    <a:pos x="T6" y="T7"/>
                  </a:cxn>
                  <a:cxn ang="0">
                    <a:pos x="T8" y="T9"/>
                  </a:cxn>
                  <a:cxn ang="0">
                    <a:pos x="T10" y="T11"/>
                  </a:cxn>
                </a:cxnLst>
                <a:rect l="0" t="0" r="r" b="b"/>
                <a:pathLst>
                  <a:path w="734" h="423">
                    <a:moveTo>
                      <a:pt x="0" y="0"/>
                    </a:moveTo>
                    <a:lnTo>
                      <a:pt x="0" y="0"/>
                    </a:lnTo>
                    <a:lnTo>
                      <a:pt x="734" y="0"/>
                    </a:lnTo>
                    <a:lnTo>
                      <a:pt x="734" y="423"/>
                    </a:lnTo>
                    <a:lnTo>
                      <a:pt x="0" y="423"/>
                    </a:lnTo>
                    <a:lnTo>
                      <a:pt x="0" y="0"/>
                    </a:ln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133"/>
              <p:cNvSpPr>
                <a:spLocks noChangeArrowheads="1"/>
              </p:cNvSpPr>
              <p:nvPr/>
            </p:nvSpPr>
            <p:spPr bwMode="auto">
              <a:xfrm>
                <a:off x="957" y="2215"/>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 name="Rectangle 134"/>
              <p:cNvSpPr>
                <a:spLocks noChangeArrowheads="1"/>
              </p:cNvSpPr>
              <p:nvPr/>
            </p:nvSpPr>
            <p:spPr bwMode="auto">
              <a:xfrm>
                <a:off x="978" y="2215"/>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 name="Rectangle 135"/>
              <p:cNvSpPr>
                <a:spLocks noChangeArrowheads="1"/>
              </p:cNvSpPr>
              <p:nvPr/>
            </p:nvSpPr>
            <p:spPr bwMode="auto">
              <a:xfrm>
                <a:off x="1019" y="2215"/>
                <a:ext cx="12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 name="Rectangle 136"/>
              <p:cNvSpPr>
                <a:spLocks noChangeArrowheads="1"/>
              </p:cNvSpPr>
              <p:nvPr/>
            </p:nvSpPr>
            <p:spPr bwMode="auto">
              <a:xfrm>
                <a:off x="1097" y="2215"/>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0" name="Rectangle 137"/>
              <p:cNvSpPr>
                <a:spLocks noChangeArrowheads="1"/>
              </p:cNvSpPr>
              <p:nvPr/>
            </p:nvSpPr>
            <p:spPr bwMode="auto">
              <a:xfrm>
                <a:off x="1138" y="2215"/>
                <a:ext cx="1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1" name="Rectangle 138"/>
              <p:cNvSpPr>
                <a:spLocks noChangeArrowheads="1"/>
              </p:cNvSpPr>
              <p:nvPr/>
            </p:nvSpPr>
            <p:spPr bwMode="auto">
              <a:xfrm>
                <a:off x="1241" y="2215"/>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2" name="Rectangle 139"/>
              <p:cNvSpPr>
                <a:spLocks noChangeArrowheads="1"/>
              </p:cNvSpPr>
              <p:nvPr/>
            </p:nvSpPr>
            <p:spPr bwMode="auto">
              <a:xfrm>
                <a:off x="959" y="2304"/>
                <a:ext cx="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3" name="Rectangle 140"/>
              <p:cNvSpPr>
                <a:spLocks noChangeArrowheads="1"/>
              </p:cNvSpPr>
              <p:nvPr/>
            </p:nvSpPr>
            <p:spPr bwMode="auto">
              <a:xfrm>
                <a:off x="1013" y="2304"/>
                <a:ext cx="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4" name="Rectangle 141"/>
              <p:cNvSpPr>
                <a:spLocks noChangeArrowheads="1"/>
              </p:cNvSpPr>
              <p:nvPr/>
            </p:nvSpPr>
            <p:spPr bwMode="auto">
              <a:xfrm>
                <a:off x="1029" y="2304"/>
                <a:ext cx="11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sp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5" name="Rectangle 142"/>
              <p:cNvSpPr>
                <a:spLocks noChangeArrowheads="1"/>
              </p:cNvSpPr>
              <p:nvPr/>
            </p:nvSpPr>
            <p:spPr bwMode="auto">
              <a:xfrm>
                <a:off x="1107" y="2304"/>
                <a:ext cx="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 name="Rectangle 143"/>
              <p:cNvSpPr>
                <a:spLocks noChangeArrowheads="1"/>
              </p:cNvSpPr>
              <p:nvPr/>
            </p:nvSpPr>
            <p:spPr bwMode="auto">
              <a:xfrm>
                <a:off x="1124" y="2304"/>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7" name="Rectangle 144"/>
              <p:cNvSpPr>
                <a:spLocks noChangeArrowheads="1"/>
              </p:cNvSpPr>
              <p:nvPr/>
            </p:nvSpPr>
            <p:spPr bwMode="auto">
              <a:xfrm>
                <a:off x="1165" y="2304"/>
                <a:ext cx="1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ys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8" name="Freeform 145"/>
              <p:cNvSpPr>
                <a:spLocks/>
              </p:cNvSpPr>
              <p:nvPr/>
            </p:nvSpPr>
            <p:spPr bwMode="auto">
              <a:xfrm>
                <a:off x="1319" y="2181"/>
                <a:ext cx="408" cy="235"/>
              </a:xfrm>
              <a:custGeom>
                <a:avLst/>
                <a:gdLst>
                  <a:gd name="T0" fmla="*/ 0 w 734"/>
                  <a:gd name="T1" fmla="*/ 423 h 423"/>
                  <a:gd name="T2" fmla="*/ 0 w 734"/>
                  <a:gd name="T3" fmla="*/ 423 h 423"/>
                  <a:gd name="T4" fmla="*/ 734 w 734"/>
                  <a:gd name="T5" fmla="*/ 423 h 423"/>
                  <a:gd name="T6" fmla="*/ 734 w 734"/>
                  <a:gd name="T7" fmla="*/ 0 h 423"/>
                  <a:gd name="T8" fmla="*/ 0 w 734"/>
                  <a:gd name="T9" fmla="*/ 0 h 423"/>
                  <a:gd name="T10" fmla="*/ 0 w 734"/>
                  <a:gd name="T11" fmla="*/ 423 h 423"/>
                </a:gdLst>
                <a:ahLst/>
                <a:cxnLst>
                  <a:cxn ang="0">
                    <a:pos x="T0" y="T1"/>
                  </a:cxn>
                  <a:cxn ang="0">
                    <a:pos x="T2" y="T3"/>
                  </a:cxn>
                  <a:cxn ang="0">
                    <a:pos x="T4" y="T5"/>
                  </a:cxn>
                  <a:cxn ang="0">
                    <a:pos x="T6" y="T7"/>
                  </a:cxn>
                  <a:cxn ang="0">
                    <a:pos x="T8" y="T9"/>
                  </a:cxn>
                  <a:cxn ang="0">
                    <a:pos x="T10" y="T11"/>
                  </a:cxn>
                </a:cxnLst>
                <a:rect l="0" t="0" r="r" b="b"/>
                <a:pathLst>
                  <a:path w="734" h="423">
                    <a:moveTo>
                      <a:pt x="0" y="423"/>
                    </a:moveTo>
                    <a:lnTo>
                      <a:pt x="0" y="423"/>
                    </a:lnTo>
                    <a:lnTo>
                      <a:pt x="734" y="423"/>
                    </a:lnTo>
                    <a:lnTo>
                      <a:pt x="734" y="0"/>
                    </a:lnTo>
                    <a:lnTo>
                      <a:pt x="0" y="0"/>
                    </a:lnTo>
                    <a:lnTo>
                      <a:pt x="0" y="42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46"/>
              <p:cNvSpPr>
                <a:spLocks/>
              </p:cNvSpPr>
              <p:nvPr/>
            </p:nvSpPr>
            <p:spPr bwMode="auto">
              <a:xfrm>
                <a:off x="1319" y="2181"/>
                <a:ext cx="408" cy="235"/>
              </a:xfrm>
              <a:custGeom>
                <a:avLst/>
                <a:gdLst>
                  <a:gd name="T0" fmla="*/ 0 w 734"/>
                  <a:gd name="T1" fmla="*/ 0 h 423"/>
                  <a:gd name="T2" fmla="*/ 0 w 734"/>
                  <a:gd name="T3" fmla="*/ 0 h 423"/>
                  <a:gd name="T4" fmla="*/ 734 w 734"/>
                  <a:gd name="T5" fmla="*/ 0 h 423"/>
                  <a:gd name="T6" fmla="*/ 734 w 734"/>
                  <a:gd name="T7" fmla="*/ 423 h 423"/>
                  <a:gd name="T8" fmla="*/ 0 w 734"/>
                  <a:gd name="T9" fmla="*/ 423 h 423"/>
                  <a:gd name="T10" fmla="*/ 0 w 734"/>
                  <a:gd name="T11" fmla="*/ 0 h 423"/>
                </a:gdLst>
                <a:ahLst/>
                <a:cxnLst>
                  <a:cxn ang="0">
                    <a:pos x="T0" y="T1"/>
                  </a:cxn>
                  <a:cxn ang="0">
                    <a:pos x="T2" y="T3"/>
                  </a:cxn>
                  <a:cxn ang="0">
                    <a:pos x="T4" y="T5"/>
                  </a:cxn>
                  <a:cxn ang="0">
                    <a:pos x="T6" y="T7"/>
                  </a:cxn>
                  <a:cxn ang="0">
                    <a:pos x="T8" y="T9"/>
                  </a:cxn>
                  <a:cxn ang="0">
                    <a:pos x="T10" y="T11"/>
                  </a:cxn>
                </a:cxnLst>
                <a:rect l="0" t="0" r="r" b="b"/>
                <a:pathLst>
                  <a:path w="734" h="423">
                    <a:moveTo>
                      <a:pt x="0" y="0"/>
                    </a:moveTo>
                    <a:lnTo>
                      <a:pt x="0" y="0"/>
                    </a:lnTo>
                    <a:lnTo>
                      <a:pt x="734" y="0"/>
                    </a:lnTo>
                    <a:lnTo>
                      <a:pt x="734" y="423"/>
                    </a:lnTo>
                    <a:lnTo>
                      <a:pt x="0" y="423"/>
                    </a:lnTo>
                    <a:lnTo>
                      <a:pt x="0" y="0"/>
                    </a:ln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147"/>
              <p:cNvSpPr>
                <a:spLocks noChangeArrowheads="1"/>
              </p:cNvSpPr>
              <p:nvPr/>
            </p:nvSpPr>
            <p:spPr bwMode="auto">
              <a:xfrm>
                <a:off x="1374" y="2260"/>
                <a:ext cx="1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1" name="Rectangle 148"/>
              <p:cNvSpPr>
                <a:spLocks noChangeArrowheads="1"/>
              </p:cNvSpPr>
              <p:nvPr/>
            </p:nvSpPr>
            <p:spPr bwMode="auto">
              <a:xfrm>
                <a:off x="1443"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2" name="Rectangle 149"/>
              <p:cNvSpPr>
                <a:spLocks noChangeArrowheads="1"/>
              </p:cNvSpPr>
              <p:nvPr/>
            </p:nvSpPr>
            <p:spPr bwMode="auto">
              <a:xfrm>
                <a:off x="1485"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3" name="Rectangle 150"/>
              <p:cNvSpPr>
                <a:spLocks noChangeArrowheads="1"/>
              </p:cNvSpPr>
              <p:nvPr/>
            </p:nvSpPr>
            <p:spPr bwMode="auto">
              <a:xfrm>
                <a:off x="1526" y="2260"/>
                <a:ext cx="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si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4" name="Rectangle 151"/>
              <p:cNvSpPr>
                <a:spLocks noChangeArrowheads="1"/>
              </p:cNvSpPr>
              <p:nvPr/>
            </p:nvSpPr>
            <p:spPr bwMode="auto">
              <a:xfrm>
                <a:off x="1579" y="2260"/>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5" name="Rectangle 152"/>
              <p:cNvSpPr>
                <a:spLocks noChangeArrowheads="1"/>
              </p:cNvSpPr>
              <p:nvPr/>
            </p:nvSpPr>
            <p:spPr bwMode="auto">
              <a:xfrm>
                <a:off x="1600" y="2260"/>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6" name="Rectangle 153"/>
              <p:cNvSpPr>
                <a:spLocks noChangeArrowheads="1"/>
              </p:cNvSpPr>
              <p:nvPr/>
            </p:nvSpPr>
            <p:spPr bwMode="auto">
              <a:xfrm>
                <a:off x="1641" y="2260"/>
                <a:ext cx="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7" name="Freeform 154"/>
              <p:cNvSpPr>
                <a:spLocks/>
              </p:cNvSpPr>
              <p:nvPr/>
            </p:nvSpPr>
            <p:spPr bwMode="auto">
              <a:xfrm>
                <a:off x="1752" y="2181"/>
                <a:ext cx="409" cy="235"/>
              </a:xfrm>
              <a:custGeom>
                <a:avLst/>
                <a:gdLst>
                  <a:gd name="T0" fmla="*/ 0 w 734"/>
                  <a:gd name="T1" fmla="*/ 423 h 423"/>
                  <a:gd name="T2" fmla="*/ 0 w 734"/>
                  <a:gd name="T3" fmla="*/ 423 h 423"/>
                  <a:gd name="T4" fmla="*/ 734 w 734"/>
                  <a:gd name="T5" fmla="*/ 423 h 423"/>
                  <a:gd name="T6" fmla="*/ 734 w 734"/>
                  <a:gd name="T7" fmla="*/ 0 h 423"/>
                  <a:gd name="T8" fmla="*/ 0 w 734"/>
                  <a:gd name="T9" fmla="*/ 0 h 423"/>
                  <a:gd name="T10" fmla="*/ 0 w 734"/>
                  <a:gd name="T11" fmla="*/ 423 h 423"/>
                </a:gdLst>
                <a:ahLst/>
                <a:cxnLst>
                  <a:cxn ang="0">
                    <a:pos x="T0" y="T1"/>
                  </a:cxn>
                  <a:cxn ang="0">
                    <a:pos x="T2" y="T3"/>
                  </a:cxn>
                  <a:cxn ang="0">
                    <a:pos x="T4" y="T5"/>
                  </a:cxn>
                  <a:cxn ang="0">
                    <a:pos x="T6" y="T7"/>
                  </a:cxn>
                  <a:cxn ang="0">
                    <a:pos x="T8" y="T9"/>
                  </a:cxn>
                  <a:cxn ang="0">
                    <a:pos x="T10" y="T11"/>
                  </a:cxn>
                </a:cxnLst>
                <a:rect l="0" t="0" r="r" b="b"/>
                <a:pathLst>
                  <a:path w="734" h="423">
                    <a:moveTo>
                      <a:pt x="0" y="423"/>
                    </a:moveTo>
                    <a:lnTo>
                      <a:pt x="0" y="423"/>
                    </a:lnTo>
                    <a:lnTo>
                      <a:pt x="734" y="423"/>
                    </a:lnTo>
                    <a:lnTo>
                      <a:pt x="734" y="0"/>
                    </a:lnTo>
                    <a:lnTo>
                      <a:pt x="0" y="0"/>
                    </a:lnTo>
                    <a:lnTo>
                      <a:pt x="0" y="423"/>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55"/>
              <p:cNvSpPr>
                <a:spLocks/>
              </p:cNvSpPr>
              <p:nvPr/>
            </p:nvSpPr>
            <p:spPr bwMode="auto">
              <a:xfrm>
                <a:off x="1752" y="2181"/>
                <a:ext cx="409" cy="235"/>
              </a:xfrm>
              <a:custGeom>
                <a:avLst/>
                <a:gdLst>
                  <a:gd name="T0" fmla="*/ 0 w 734"/>
                  <a:gd name="T1" fmla="*/ 0 h 423"/>
                  <a:gd name="T2" fmla="*/ 0 w 734"/>
                  <a:gd name="T3" fmla="*/ 0 h 423"/>
                  <a:gd name="T4" fmla="*/ 734 w 734"/>
                  <a:gd name="T5" fmla="*/ 0 h 423"/>
                  <a:gd name="T6" fmla="*/ 734 w 734"/>
                  <a:gd name="T7" fmla="*/ 423 h 423"/>
                  <a:gd name="T8" fmla="*/ 0 w 734"/>
                  <a:gd name="T9" fmla="*/ 423 h 423"/>
                  <a:gd name="T10" fmla="*/ 0 w 734"/>
                  <a:gd name="T11" fmla="*/ 0 h 423"/>
                </a:gdLst>
                <a:ahLst/>
                <a:cxnLst>
                  <a:cxn ang="0">
                    <a:pos x="T0" y="T1"/>
                  </a:cxn>
                  <a:cxn ang="0">
                    <a:pos x="T2" y="T3"/>
                  </a:cxn>
                  <a:cxn ang="0">
                    <a:pos x="T4" y="T5"/>
                  </a:cxn>
                  <a:cxn ang="0">
                    <a:pos x="T6" y="T7"/>
                  </a:cxn>
                  <a:cxn ang="0">
                    <a:pos x="T8" y="T9"/>
                  </a:cxn>
                  <a:cxn ang="0">
                    <a:pos x="T10" y="T11"/>
                  </a:cxn>
                </a:cxnLst>
                <a:rect l="0" t="0" r="r" b="b"/>
                <a:pathLst>
                  <a:path w="734" h="423">
                    <a:moveTo>
                      <a:pt x="0" y="0"/>
                    </a:moveTo>
                    <a:lnTo>
                      <a:pt x="0" y="0"/>
                    </a:lnTo>
                    <a:lnTo>
                      <a:pt x="734" y="0"/>
                    </a:lnTo>
                    <a:lnTo>
                      <a:pt x="734" y="423"/>
                    </a:lnTo>
                    <a:lnTo>
                      <a:pt x="0" y="423"/>
                    </a:lnTo>
                    <a:lnTo>
                      <a:pt x="0" y="0"/>
                    </a:ln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156"/>
              <p:cNvSpPr>
                <a:spLocks noChangeArrowheads="1"/>
              </p:cNvSpPr>
              <p:nvPr/>
            </p:nvSpPr>
            <p:spPr bwMode="auto">
              <a:xfrm>
                <a:off x="1851" y="2215"/>
                <a:ext cx="1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Mo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0" name="Rectangle 157"/>
              <p:cNvSpPr>
                <a:spLocks noChangeArrowheads="1"/>
              </p:cNvSpPr>
              <p:nvPr/>
            </p:nvSpPr>
            <p:spPr bwMode="auto">
              <a:xfrm>
                <a:off x="1954" y="2215"/>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1" name="Rectangle 158"/>
              <p:cNvSpPr>
                <a:spLocks noChangeArrowheads="1"/>
              </p:cNvSpPr>
              <p:nvPr/>
            </p:nvSpPr>
            <p:spPr bwMode="auto">
              <a:xfrm>
                <a:off x="1995" y="2215"/>
                <a:ext cx="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2" name="Rectangle 159"/>
              <p:cNvSpPr>
                <a:spLocks noChangeArrowheads="1"/>
              </p:cNvSpPr>
              <p:nvPr/>
            </p:nvSpPr>
            <p:spPr bwMode="auto">
              <a:xfrm>
                <a:off x="2012" y="2215"/>
                <a:ext cx="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3" name="Rectangle 160"/>
              <p:cNvSpPr>
                <a:spLocks noChangeArrowheads="1"/>
              </p:cNvSpPr>
              <p:nvPr/>
            </p:nvSpPr>
            <p:spPr bwMode="auto">
              <a:xfrm>
                <a:off x="2028" y="2215"/>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4" name="Rectangle 161"/>
              <p:cNvSpPr>
                <a:spLocks noChangeArrowheads="1"/>
              </p:cNvSpPr>
              <p:nvPr/>
            </p:nvSpPr>
            <p:spPr bwMode="auto">
              <a:xfrm>
                <a:off x="2069" y="2215"/>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5" name="Rectangle 162"/>
              <p:cNvSpPr>
                <a:spLocks noChangeArrowheads="1"/>
              </p:cNvSpPr>
              <p:nvPr/>
            </p:nvSpPr>
            <p:spPr bwMode="auto">
              <a:xfrm>
                <a:off x="1875" y="2304"/>
                <a:ext cx="1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Ap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6" name="Rectangle 163"/>
              <p:cNvSpPr>
                <a:spLocks noChangeArrowheads="1"/>
              </p:cNvSpPr>
              <p:nvPr/>
            </p:nvSpPr>
            <p:spPr bwMode="auto">
              <a:xfrm>
                <a:off x="1966" y="2304"/>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7" name="Rectangle 164"/>
              <p:cNvSpPr>
                <a:spLocks noChangeArrowheads="1"/>
              </p:cNvSpPr>
              <p:nvPr/>
            </p:nvSpPr>
            <p:spPr bwMode="auto">
              <a:xfrm>
                <a:off x="2007" y="2304"/>
                <a:ext cx="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8" name="Rectangle 165"/>
              <p:cNvSpPr>
                <a:spLocks noChangeArrowheads="1"/>
              </p:cNvSpPr>
              <p:nvPr/>
            </p:nvSpPr>
            <p:spPr bwMode="auto">
              <a:xfrm>
                <a:off x="1088" y="2031"/>
                <a:ext cx="110"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9" name="Rectangle 166"/>
              <p:cNvSpPr>
                <a:spLocks noChangeArrowheads="1"/>
              </p:cNvSpPr>
              <p:nvPr/>
            </p:nvSpPr>
            <p:spPr bwMode="auto">
              <a:xfrm>
                <a:off x="1151" y="2031"/>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0" name="Rectangle 167"/>
              <p:cNvSpPr>
                <a:spLocks noChangeArrowheads="1"/>
              </p:cNvSpPr>
              <p:nvPr/>
            </p:nvSpPr>
            <p:spPr bwMode="auto">
              <a:xfrm>
                <a:off x="1209" y="2031"/>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1" name="Rectangle 168"/>
              <p:cNvSpPr>
                <a:spLocks noChangeArrowheads="1"/>
              </p:cNvSpPr>
              <p:nvPr/>
            </p:nvSpPr>
            <p:spPr bwMode="auto">
              <a:xfrm>
                <a:off x="1267" y="2031"/>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2" name="Rectangle 169"/>
              <p:cNvSpPr>
                <a:spLocks noChangeArrowheads="1"/>
              </p:cNvSpPr>
              <p:nvPr/>
            </p:nvSpPr>
            <p:spPr bwMode="auto">
              <a:xfrm>
                <a:off x="1324" y="2031"/>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3" name="Rectangle 170"/>
              <p:cNvSpPr>
                <a:spLocks noChangeArrowheads="1"/>
              </p:cNvSpPr>
              <p:nvPr/>
            </p:nvSpPr>
            <p:spPr bwMode="auto">
              <a:xfrm>
                <a:off x="1382" y="2031"/>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4" name="Rectangle 171"/>
              <p:cNvSpPr>
                <a:spLocks noChangeArrowheads="1"/>
              </p:cNvSpPr>
              <p:nvPr/>
            </p:nvSpPr>
            <p:spPr bwMode="auto">
              <a:xfrm>
                <a:off x="1440" y="2031"/>
                <a:ext cx="17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ck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5" name="Rectangle 172"/>
              <p:cNvSpPr>
                <a:spLocks noChangeArrowheads="1"/>
              </p:cNvSpPr>
              <p:nvPr/>
            </p:nvSpPr>
            <p:spPr bwMode="auto">
              <a:xfrm>
                <a:off x="1573" y="2031"/>
                <a:ext cx="24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Syst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6" name="Rectangle 173"/>
              <p:cNvSpPr>
                <a:spLocks noChangeArrowheads="1"/>
              </p:cNvSpPr>
              <p:nvPr/>
            </p:nvSpPr>
            <p:spPr bwMode="auto">
              <a:xfrm>
                <a:off x="1775" y="2031"/>
                <a:ext cx="104"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7" name="Rectangle 174"/>
              <p:cNvSpPr>
                <a:spLocks noChangeArrowheads="1"/>
              </p:cNvSpPr>
              <p:nvPr/>
            </p:nvSpPr>
            <p:spPr bwMode="auto">
              <a:xfrm>
                <a:off x="1833" y="2031"/>
                <a:ext cx="18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Helvetica"/>
                    <a:cs typeface="Arial" pitchFamily="34" charset="0"/>
                  </a:rPr>
                  <a:t>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8" name="Rectangle 175"/>
              <p:cNvSpPr>
                <a:spLocks noChangeArrowheads="1"/>
              </p:cNvSpPr>
              <p:nvPr/>
            </p:nvSpPr>
            <p:spPr bwMode="auto">
              <a:xfrm>
                <a:off x="1193" y="2841"/>
                <a:ext cx="19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Pro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9" name="Rectangle 176"/>
              <p:cNvSpPr>
                <a:spLocks noChangeArrowheads="1"/>
              </p:cNvSpPr>
              <p:nvPr/>
            </p:nvSpPr>
            <p:spPr bwMode="auto">
              <a:xfrm>
                <a:off x="1332" y="2841"/>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0" name="Rectangle 177"/>
              <p:cNvSpPr>
                <a:spLocks noChangeArrowheads="1"/>
              </p:cNvSpPr>
              <p:nvPr/>
            </p:nvSpPr>
            <p:spPr bwMode="auto">
              <a:xfrm>
                <a:off x="1381" y="2841"/>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1" name="Rectangle 178"/>
              <p:cNvSpPr>
                <a:spLocks noChangeArrowheads="1"/>
              </p:cNvSpPr>
              <p:nvPr/>
            </p:nvSpPr>
            <p:spPr bwMode="auto">
              <a:xfrm>
                <a:off x="1431" y="2841"/>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2" name="Rectangle 179"/>
              <p:cNvSpPr>
                <a:spLocks noChangeArrowheads="1"/>
              </p:cNvSpPr>
              <p:nvPr/>
            </p:nvSpPr>
            <p:spPr bwMode="auto">
              <a:xfrm>
                <a:off x="1525" y="2841"/>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3" name="Rectangle 180"/>
              <p:cNvSpPr>
                <a:spLocks noChangeArrowheads="1"/>
              </p:cNvSpPr>
              <p:nvPr/>
            </p:nvSpPr>
            <p:spPr bwMode="auto">
              <a:xfrm>
                <a:off x="1574" y="2841"/>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4" name="Rectangle 181"/>
              <p:cNvSpPr>
                <a:spLocks noChangeArrowheads="1"/>
              </p:cNvSpPr>
              <p:nvPr/>
            </p:nvSpPr>
            <p:spPr bwMode="auto">
              <a:xfrm>
                <a:off x="1178" y="2945"/>
                <a:ext cx="17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5" name="Rectangle 182"/>
              <p:cNvSpPr>
                <a:spLocks noChangeArrowheads="1"/>
              </p:cNvSpPr>
              <p:nvPr/>
            </p:nvSpPr>
            <p:spPr bwMode="auto">
              <a:xfrm>
                <a:off x="1302" y="2945"/>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6" name="Rectangle 183"/>
              <p:cNvSpPr>
                <a:spLocks noChangeArrowheads="1"/>
              </p:cNvSpPr>
              <p:nvPr/>
            </p:nvSpPr>
            <p:spPr bwMode="auto">
              <a:xfrm>
                <a:off x="1352" y="2945"/>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7" name="Rectangle 184"/>
              <p:cNvSpPr>
                <a:spLocks noChangeArrowheads="1"/>
              </p:cNvSpPr>
              <p:nvPr/>
            </p:nvSpPr>
            <p:spPr bwMode="auto">
              <a:xfrm>
                <a:off x="1401" y="2945"/>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8" name="Rectangle 185"/>
              <p:cNvSpPr>
                <a:spLocks noChangeArrowheads="1"/>
              </p:cNvSpPr>
              <p:nvPr/>
            </p:nvSpPr>
            <p:spPr bwMode="auto">
              <a:xfrm>
                <a:off x="1421" y="2945"/>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9" name="Rectangle 186"/>
              <p:cNvSpPr>
                <a:spLocks noChangeArrowheads="1"/>
              </p:cNvSpPr>
              <p:nvPr/>
            </p:nvSpPr>
            <p:spPr bwMode="auto">
              <a:xfrm>
                <a:off x="1470" y="2945"/>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0" name="Rectangle 187"/>
              <p:cNvSpPr>
                <a:spLocks noChangeArrowheads="1"/>
              </p:cNvSpPr>
              <p:nvPr/>
            </p:nvSpPr>
            <p:spPr bwMode="auto">
              <a:xfrm>
                <a:off x="1520" y="2945"/>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1" name="Rectangle 188"/>
              <p:cNvSpPr>
                <a:spLocks noChangeArrowheads="1"/>
              </p:cNvSpPr>
              <p:nvPr/>
            </p:nvSpPr>
            <p:spPr bwMode="auto">
              <a:xfrm>
                <a:off x="1545" y="2945"/>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2" name="Rectangle 189"/>
              <p:cNvSpPr>
                <a:spLocks noChangeArrowheads="1"/>
              </p:cNvSpPr>
              <p:nvPr/>
            </p:nvSpPr>
            <p:spPr bwMode="auto">
              <a:xfrm>
                <a:off x="1594" y="2945"/>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3" name="Rectangle 190"/>
              <p:cNvSpPr>
                <a:spLocks noChangeArrowheads="1"/>
              </p:cNvSpPr>
              <p:nvPr/>
            </p:nvSpPr>
            <p:spPr bwMode="auto">
              <a:xfrm>
                <a:off x="1173" y="3050"/>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4" name="Rectangle 191"/>
              <p:cNvSpPr>
                <a:spLocks noChangeArrowheads="1"/>
              </p:cNvSpPr>
              <p:nvPr/>
            </p:nvSpPr>
            <p:spPr bwMode="auto">
              <a:xfrm>
                <a:off x="1198" y="305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5" name="Rectangle 192"/>
              <p:cNvSpPr>
                <a:spLocks noChangeArrowheads="1"/>
              </p:cNvSpPr>
              <p:nvPr/>
            </p:nvSpPr>
            <p:spPr bwMode="auto">
              <a:xfrm>
                <a:off x="1248" y="3050"/>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6" name="Rectangle 193"/>
              <p:cNvSpPr>
                <a:spLocks noChangeArrowheads="1"/>
              </p:cNvSpPr>
              <p:nvPr/>
            </p:nvSpPr>
            <p:spPr bwMode="auto">
              <a:xfrm>
                <a:off x="1273" y="305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7" name="Rectangle 194"/>
              <p:cNvSpPr>
                <a:spLocks noChangeArrowheads="1"/>
              </p:cNvSpPr>
              <p:nvPr/>
            </p:nvSpPr>
            <p:spPr bwMode="auto">
              <a:xfrm>
                <a:off x="1322" y="3050"/>
                <a:ext cx="2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rma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8" name="Rectangle 195"/>
              <p:cNvSpPr>
                <a:spLocks noChangeArrowheads="1"/>
              </p:cNvSpPr>
              <p:nvPr/>
            </p:nvSpPr>
            <p:spPr bwMode="auto">
              <a:xfrm>
                <a:off x="1475" y="3050"/>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9" name="Rectangle 196"/>
              <p:cNvSpPr>
                <a:spLocks noChangeArrowheads="1"/>
              </p:cNvSpPr>
              <p:nvPr/>
            </p:nvSpPr>
            <p:spPr bwMode="auto">
              <a:xfrm>
                <a:off x="1500" y="3050"/>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0" name="Rectangle 197"/>
              <p:cNvSpPr>
                <a:spLocks noChangeArrowheads="1"/>
              </p:cNvSpPr>
              <p:nvPr/>
            </p:nvSpPr>
            <p:spPr bwMode="auto">
              <a:xfrm>
                <a:off x="1520" y="305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1" name="Rectangle 198"/>
              <p:cNvSpPr>
                <a:spLocks noChangeArrowheads="1"/>
              </p:cNvSpPr>
              <p:nvPr/>
            </p:nvSpPr>
            <p:spPr bwMode="auto">
              <a:xfrm>
                <a:off x="1569" y="305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2" name="Freeform 199"/>
              <p:cNvSpPr>
                <a:spLocks noEditPoints="1"/>
              </p:cNvSpPr>
              <p:nvPr/>
            </p:nvSpPr>
            <p:spPr bwMode="auto">
              <a:xfrm>
                <a:off x="2622" y="2229"/>
                <a:ext cx="869" cy="2"/>
              </a:xfrm>
              <a:custGeom>
                <a:avLst/>
                <a:gdLst>
                  <a:gd name="T0" fmla="*/ 1560 w 1560"/>
                  <a:gd name="T1" fmla="*/ 3 h 3"/>
                  <a:gd name="T2" fmla="*/ 1560 w 1560"/>
                  <a:gd name="T3" fmla="*/ 3 h 3"/>
                  <a:gd name="T4" fmla="*/ 1440 w 1560"/>
                  <a:gd name="T5" fmla="*/ 2 h 3"/>
                  <a:gd name="T6" fmla="*/ 1080 w 1560"/>
                  <a:gd name="T7" fmla="*/ 2 h 3"/>
                  <a:gd name="T8" fmla="*/ 1080 w 1560"/>
                  <a:gd name="T9" fmla="*/ 2 h 3"/>
                  <a:gd name="T10" fmla="*/ 960 w 1560"/>
                  <a:gd name="T11" fmla="*/ 1 h 3"/>
                  <a:gd name="T12" fmla="*/ 600 w 1560"/>
                  <a:gd name="T13" fmla="*/ 1 h 3"/>
                  <a:gd name="T14" fmla="*/ 600 w 1560"/>
                  <a:gd name="T15" fmla="*/ 1 h 3"/>
                  <a:gd name="T16" fmla="*/ 480 w 1560"/>
                  <a:gd name="T17" fmla="*/ 0 h 3"/>
                  <a:gd name="T18" fmla="*/ 120 w 1560"/>
                  <a:gd name="T19" fmla="*/ 0 h 3"/>
                  <a:gd name="T20" fmla="*/ 120 w 1560"/>
                  <a:gd name="T21" fmla="*/ 0 h 3"/>
                  <a:gd name="T22" fmla="*/ 0 w 1560"/>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0" h="3">
                    <a:moveTo>
                      <a:pt x="1560" y="3"/>
                    </a:moveTo>
                    <a:lnTo>
                      <a:pt x="1560" y="3"/>
                    </a:lnTo>
                    <a:lnTo>
                      <a:pt x="1440" y="2"/>
                    </a:lnTo>
                    <a:moveTo>
                      <a:pt x="1080" y="2"/>
                    </a:moveTo>
                    <a:lnTo>
                      <a:pt x="1080" y="2"/>
                    </a:lnTo>
                    <a:lnTo>
                      <a:pt x="960" y="1"/>
                    </a:lnTo>
                    <a:moveTo>
                      <a:pt x="600" y="1"/>
                    </a:moveTo>
                    <a:lnTo>
                      <a:pt x="600" y="1"/>
                    </a:lnTo>
                    <a:lnTo>
                      <a:pt x="480" y="0"/>
                    </a:lnTo>
                    <a:moveTo>
                      <a:pt x="120" y="0"/>
                    </a:moveTo>
                    <a:lnTo>
                      <a:pt x="120" y="0"/>
                    </a:lnTo>
                    <a:lnTo>
                      <a:pt x="0" y="0"/>
                    </a:lnTo>
                  </a:path>
                </a:pathLst>
              </a:custGeom>
              <a:noFill/>
              <a:ln w="67"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Freeform 200"/>
              <p:cNvSpPr>
                <a:spLocks noEditPoints="1"/>
              </p:cNvSpPr>
              <p:nvPr/>
            </p:nvSpPr>
            <p:spPr bwMode="auto">
              <a:xfrm>
                <a:off x="2317" y="2188"/>
                <a:ext cx="108" cy="81"/>
              </a:xfrm>
              <a:custGeom>
                <a:avLst/>
                <a:gdLst>
                  <a:gd name="T0" fmla="*/ 0 w 194"/>
                  <a:gd name="T1" fmla="*/ 73 h 146"/>
                  <a:gd name="T2" fmla="*/ 0 w 194"/>
                  <a:gd name="T3" fmla="*/ 73 h 146"/>
                  <a:gd name="T4" fmla="*/ 194 w 194"/>
                  <a:gd name="T5" fmla="*/ 146 h 146"/>
                  <a:gd name="T6" fmla="*/ 194 w 194"/>
                  <a:gd name="T7" fmla="*/ 0 h 146"/>
                  <a:gd name="T8" fmla="*/ 0 w 194"/>
                  <a:gd name="T9" fmla="*/ 73 h 146"/>
                  <a:gd name="T10" fmla="*/ 0 w 194"/>
                  <a:gd name="T11" fmla="*/ 73 h 146"/>
                  <a:gd name="T12" fmla="*/ 0 w 194"/>
                  <a:gd name="T13" fmla="*/ 73 h 146"/>
                </a:gdLst>
                <a:ahLst/>
                <a:cxnLst>
                  <a:cxn ang="0">
                    <a:pos x="T0" y="T1"/>
                  </a:cxn>
                  <a:cxn ang="0">
                    <a:pos x="T2" y="T3"/>
                  </a:cxn>
                  <a:cxn ang="0">
                    <a:pos x="T4" y="T5"/>
                  </a:cxn>
                  <a:cxn ang="0">
                    <a:pos x="T6" y="T7"/>
                  </a:cxn>
                  <a:cxn ang="0">
                    <a:pos x="T8" y="T9"/>
                  </a:cxn>
                  <a:cxn ang="0">
                    <a:pos x="T10" y="T11"/>
                  </a:cxn>
                  <a:cxn ang="0">
                    <a:pos x="T12" y="T13"/>
                  </a:cxn>
                </a:cxnLst>
                <a:rect l="0" t="0" r="r" b="b"/>
                <a:pathLst>
                  <a:path w="194" h="146">
                    <a:moveTo>
                      <a:pt x="0" y="73"/>
                    </a:moveTo>
                    <a:lnTo>
                      <a:pt x="0" y="73"/>
                    </a:lnTo>
                    <a:lnTo>
                      <a:pt x="194" y="146"/>
                    </a:lnTo>
                    <a:lnTo>
                      <a:pt x="194" y="0"/>
                    </a:lnTo>
                    <a:lnTo>
                      <a:pt x="0" y="73"/>
                    </a:lnTo>
                    <a:close/>
                    <a:moveTo>
                      <a:pt x="0" y="73"/>
                    </a:moveTo>
                    <a:lnTo>
                      <a:pt x="0" y="73"/>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201"/>
              <p:cNvSpPr>
                <a:spLocks noEditPoints="1"/>
              </p:cNvSpPr>
              <p:nvPr/>
            </p:nvSpPr>
            <p:spPr bwMode="auto">
              <a:xfrm>
                <a:off x="2317" y="2188"/>
                <a:ext cx="108" cy="81"/>
              </a:xfrm>
              <a:custGeom>
                <a:avLst/>
                <a:gdLst>
                  <a:gd name="T0" fmla="*/ 0 w 194"/>
                  <a:gd name="T1" fmla="*/ 73 h 146"/>
                  <a:gd name="T2" fmla="*/ 0 w 194"/>
                  <a:gd name="T3" fmla="*/ 73 h 146"/>
                  <a:gd name="T4" fmla="*/ 194 w 194"/>
                  <a:gd name="T5" fmla="*/ 146 h 146"/>
                  <a:gd name="T6" fmla="*/ 194 w 194"/>
                  <a:gd name="T7" fmla="*/ 0 h 146"/>
                  <a:gd name="T8" fmla="*/ 0 w 194"/>
                  <a:gd name="T9" fmla="*/ 73 h 146"/>
                  <a:gd name="T10" fmla="*/ 0 w 194"/>
                  <a:gd name="T11" fmla="*/ 73 h 146"/>
                  <a:gd name="T12" fmla="*/ 0 w 194"/>
                  <a:gd name="T13" fmla="*/ 73 h 146"/>
                </a:gdLst>
                <a:ahLst/>
                <a:cxnLst>
                  <a:cxn ang="0">
                    <a:pos x="T0" y="T1"/>
                  </a:cxn>
                  <a:cxn ang="0">
                    <a:pos x="T2" y="T3"/>
                  </a:cxn>
                  <a:cxn ang="0">
                    <a:pos x="T4" y="T5"/>
                  </a:cxn>
                  <a:cxn ang="0">
                    <a:pos x="T6" y="T7"/>
                  </a:cxn>
                  <a:cxn ang="0">
                    <a:pos x="T8" y="T9"/>
                  </a:cxn>
                  <a:cxn ang="0">
                    <a:pos x="T10" y="T11"/>
                  </a:cxn>
                  <a:cxn ang="0">
                    <a:pos x="T12" y="T13"/>
                  </a:cxn>
                </a:cxnLst>
                <a:rect l="0" t="0" r="r" b="b"/>
                <a:pathLst>
                  <a:path w="194" h="146">
                    <a:moveTo>
                      <a:pt x="0" y="73"/>
                    </a:moveTo>
                    <a:lnTo>
                      <a:pt x="0" y="73"/>
                    </a:lnTo>
                    <a:lnTo>
                      <a:pt x="194" y="146"/>
                    </a:lnTo>
                    <a:lnTo>
                      <a:pt x="194" y="0"/>
                    </a:lnTo>
                    <a:lnTo>
                      <a:pt x="0" y="73"/>
                    </a:lnTo>
                    <a:close/>
                    <a:moveTo>
                      <a:pt x="0" y="73"/>
                    </a:moveTo>
                    <a:lnTo>
                      <a:pt x="0" y="73"/>
                    </a:lnTo>
                    <a:close/>
                  </a:path>
                </a:pathLst>
              </a:custGeom>
              <a:noFill/>
              <a:ln w="6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Rectangle 202"/>
              <p:cNvSpPr>
                <a:spLocks noChangeArrowheads="1"/>
              </p:cNvSpPr>
              <p:nvPr/>
            </p:nvSpPr>
            <p:spPr bwMode="auto">
              <a:xfrm>
                <a:off x="2586" y="2072"/>
                <a:ext cx="10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6" name="Rectangle 203"/>
              <p:cNvSpPr>
                <a:spLocks noChangeArrowheads="1"/>
              </p:cNvSpPr>
              <p:nvPr/>
            </p:nvSpPr>
            <p:spPr bwMode="auto">
              <a:xfrm>
                <a:off x="2637" y="2072"/>
                <a:ext cx="12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ra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7" name="Rectangle 204"/>
              <p:cNvSpPr>
                <a:spLocks noChangeArrowheads="1"/>
              </p:cNvSpPr>
              <p:nvPr/>
            </p:nvSpPr>
            <p:spPr bwMode="auto">
              <a:xfrm>
                <a:off x="2716" y="207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206"/>
            <p:cNvSpPr>
              <a:spLocks noChangeArrowheads="1"/>
            </p:cNvSpPr>
            <p:nvPr/>
          </p:nvSpPr>
          <p:spPr bwMode="auto">
            <a:xfrm>
              <a:off x="2765" y="2072"/>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07"/>
            <p:cNvSpPr>
              <a:spLocks noChangeArrowheads="1"/>
            </p:cNvSpPr>
            <p:nvPr/>
          </p:nvSpPr>
          <p:spPr bwMode="auto">
            <a:xfrm>
              <a:off x="2785" y="2072"/>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08"/>
            <p:cNvSpPr>
              <a:spLocks noChangeArrowheads="1"/>
            </p:cNvSpPr>
            <p:nvPr/>
          </p:nvSpPr>
          <p:spPr bwMode="auto">
            <a:xfrm>
              <a:off x="2810" y="2072"/>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09"/>
            <p:cNvSpPr>
              <a:spLocks noChangeArrowheads="1"/>
            </p:cNvSpPr>
            <p:nvPr/>
          </p:nvSpPr>
          <p:spPr bwMode="auto">
            <a:xfrm>
              <a:off x="2830" y="207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10"/>
            <p:cNvSpPr>
              <a:spLocks noChangeArrowheads="1"/>
            </p:cNvSpPr>
            <p:nvPr/>
          </p:nvSpPr>
          <p:spPr bwMode="auto">
            <a:xfrm>
              <a:off x="2880" y="207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11"/>
            <p:cNvSpPr>
              <a:spLocks noChangeArrowheads="1"/>
            </p:cNvSpPr>
            <p:nvPr/>
          </p:nvSpPr>
          <p:spPr bwMode="auto">
            <a:xfrm>
              <a:off x="2929" y="207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12"/>
            <p:cNvSpPr>
              <a:spLocks noChangeArrowheads="1"/>
            </p:cNvSpPr>
            <p:nvPr/>
          </p:nvSpPr>
          <p:spPr bwMode="auto">
            <a:xfrm>
              <a:off x="2979" y="2072"/>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3"/>
            <p:cNvSpPr>
              <a:spLocks noChangeArrowheads="1"/>
            </p:cNvSpPr>
            <p:nvPr/>
          </p:nvSpPr>
          <p:spPr bwMode="auto">
            <a:xfrm>
              <a:off x="2998" y="2072"/>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14"/>
            <p:cNvSpPr>
              <a:spLocks noChangeArrowheads="1"/>
            </p:cNvSpPr>
            <p:nvPr/>
          </p:nvSpPr>
          <p:spPr bwMode="auto">
            <a:xfrm>
              <a:off x="2557" y="2280"/>
              <a:ext cx="1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5"/>
            <p:cNvSpPr>
              <a:spLocks noChangeArrowheads="1"/>
            </p:cNvSpPr>
            <p:nvPr/>
          </p:nvSpPr>
          <p:spPr bwMode="auto">
            <a:xfrm>
              <a:off x="2666" y="228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16"/>
            <p:cNvSpPr>
              <a:spLocks noChangeArrowheads="1"/>
            </p:cNvSpPr>
            <p:nvPr/>
          </p:nvSpPr>
          <p:spPr bwMode="auto">
            <a:xfrm>
              <a:off x="2715" y="2280"/>
              <a:ext cx="12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rg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17"/>
            <p:cNvSpPr>
              <a:spLocks noChangeArrowheads="1"/>
            </p:cNvSpPr>
            <p:nvPr/>
          </p:nvSpPr>
          <p:spPr bwMode="auto">
            <a:xfrm>
              <a:off x="2794" y="2280"/>
              <a:ext cx="11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8"/>
            <p:cNvSpPr>
              <a:spLocks noChangeArrowheads="1"/>
            </p:cNvSpPr>
            <p:nvPr/>
          </p:nvSpPr>
          <p:spPr bwMode="auto">
            <a:xfrm>
              <a:off x="2863" y="2280"/>
              <a:ext cx="11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9"/>
            <p:cNvSpPr>
              <a:spLocks noChangeArrowheads="1"/>
            </p:cNvSpPr>
            <p:nvPr/>
          </p:nvSpPr>
          <p:spPr bwMode="auto">
            <a:xfrm>
              <a:off x="2928" y="228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0"/>
            <p:cNvSpPr>
              <a:spLocks noChangeArrowheads="1"/>
            </p:cNvSpPr>
            <p:nvPr/>
          </p:nvSpPr>
          <p:spPr bwMode="auto">
            <a:xfrm>
              <a:off x="2977" y="2280"/>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1"/>
            <p:cNvSpPr>
              <a:spLocks noChangeArrowheads="1"/>
            </p:cNvSpPr>
            <p:nvPr/>
          </p:nvSpPr>
          <p:spPr bwMode="auto">
            <a:xfrm>
              <a:off x="3002" y="2280"/>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2"/>
            <p:cNvSpPr>
              <a:spLocks noChangeArrowheads="1"/>
            </p:cNvSpPr>
            <p:nvPr/>
          </p:nvSpPr>
          <p:spPr bwMode="auto">
            <a:xfrm>
              <a:off x="1486" y="1442"/>
              <a:ext cx="1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00"/>
                  </a:solidFill>
                  <a:effectLst/>
                  <a:latin typeface="Helvetica"/>
                  <a:cs typeface="Arial" pitchFamily="34" charset="0"/>
                </a:rPr>
                <a:t>Infl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23"/>
            <p:cNvSpPr>
              <a:spLocks noChangeArrowheads="1"/>
            </p:cNvSpPr>
            <p:nvPr/>
          </p:nvSpPr>
          <p:spPr bwMode="auto">
            <a:xfrm>
              <a:off x="1605"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4"/>
            <p:cNvSpPr>
              <a:spLocks noChangeArrowheads="1"/>
            </p:cNvSpPr>
            <p:nvPr/>
          </p:nvSpPr>
          <p:spPr bwMode="auto">
            <a:xfrm>
              <a:off x="1654"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25"/>
            <p:cNvSpPr>
              <a:spLocks noChangeArrowheads="1"/>
            </p:cNvSpPr>
            <p:nvPr/>
          </p:nvSpPr>
          <p:spPr bwMode="auto">
            <a:xfrm>
              <a:off x="1704"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6"/>
            <p:cNvSpPr>
              <a:spLocks noChangeArrowheads="1"/>
            </p:cNvSpPr>
            <p:nvPr/>
          </p:nvSpPr>
          <p:spPr bwMode="auto">
            <a:xfrm>
              <a:off x="1753" y="1442"/>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27"/>
            <p:cNvSpPr>
              <a:spLocks noChangeArrowheads="1"/>
            </p:cNvSpPr>
            <p:nvPr/>
          </p:nvSpPr>
          <p:spPr bwMode="auto">
            <a:xfrm>
              <a:off x="1848" y="1442"/>
              <a:ext cx="9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28"/>
            <p:cNvSpPr>
              <a:spLocks noChangeArrowheads="1"/>
            </p:cNvSpPr>
            <p:nvPr/>
          </p:nvSpPr>
          <p:spPr bwMode="auto">
            <a:xfrm>
              <a:off x="3587" y="1442"/>
              <a:ext cx="1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En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29"/>
            <p:cNvSpPr>
              <a:spLocks noChangeArrowheads="1"/>
            </p:cNvSpPr>
            <p:nvPr/>
          </p:nvSpPr>
          <p:spPr bwMode="auto">
            <a:xfrm>
              <a:off x="3696"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30"/>
            <p:cNvSpPr>
              <a:spLocks noChangeArrowheads="1"/>
            </p:cNvSpPr>
            <p:nvPr/>
          </p:nvSpPr>
          <p:spPr bwMode="auto">
            <a:xfrm>
              <a:off x="3746" y="1442"/>
              <a:ext cx="127"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rg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31"/>
            <p:cNvSpPr>
              <a:spLocks noChangeArrowheads="1"/>
            </p:cNvSpPr>
            <p:nvPr/>
          </p:nvSpPr>
          <p:spPr bwMode="auto">
            <a:xfrm>
              <a:off x="3825" y="1442"/>
              <a:ext cx="11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32"/>
            <p:cNvSpPr>
              <a:spLocks noChangeArrowheads="1"/>
            </p:cNvSpPr>
            <p:nvPr/>
          </p:nvSpPr>
          <p:spPr bwMode="auto">
            <a:xfrm>
              <a:off x="3894" y="1442"/>
              <a:ext cx="11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33"/>
            <p:cNvSpPr>
              <a:spLocks noChangeArrowheads="1"/>
            </p:cNvSpPr>
            <p:nvPr/>
          </p:nvSpPr>
          <p:spPr bwMode="auto">
            <a:xfrm>
              <a:off x="3958"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234"/>
            <p:cNvSpPr>
              <a:spLocks noChangeArrowheads="1"/>
            </p:cNvSpPr>
            <p:nvPr/>
          </p:nvSpPr>
          <p:spPr bwMode="auto">
            <a:xfrm>
              <a:off x="4008"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235"/>
            <p:cNvSpPr>
              <a:spLocks noChangeArrowheads="1"/>
            </p:cNvSpPr>
            <p:nvPr/>
          </p:nvSpPr>
          <p:spPr bwMode="auto">
            <a:xfrm>
              <a:off x="4057" y="1442"/>
              <a:ext cx="14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su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236"/>
            <p:cNvSpPr>
              <a:spLocks noChangeArrowheads="1"/>
            </p:cNvSpPr>
            <p:nvPr/>
          </p:nvSpPr>
          <p:spPr bwMode="auto">
            <a:xfrm>
              <a:off x="4151" y="1442"/>
              <a:ext cx="1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mp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237"/>
            <p:cNvSpPr>
              <a:spLocks noChangeArrowheads="1"/>
            </p:cNvSpPr>
            <p:nvPr/>
          </p:nvSpPr>
          <p:spPr bwMode="auto">
            <a:xfrm>
              <a:off x="4275" y="1442"/>
              <a:ext cx="7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238"/>
            <p:cNvSpPr>
              <a:spLocks noChangeArrowheads="1"/>
            </p:cNvSpPr>
            <p:nvPr/>
          </p:nvSpPr>
          <p:spPr bwMode="auto">
            <a:xfrm>
              <a:off x="4300" y="1442"/>
              <a:ext cx="63"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239"/>
            <p:cNvSpPr>
              <a:spLocks noChangeArrowheads="1"/>
            </p:cNvSpPr>
            <p:nvPr/>
          </p:nvSpPr>
          <p:spPr bwMode="auto">
            <a:xfrm>
              <a:off x="4320"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240"/>
            <p:cNvSpPr>
              <a:spLocks noChangeArrowheads="1"/>
            </p:cNvSpPr>
            <p:nvPr/>
          </p:nvSpPr>
          <p:spPr bwMode="auto">
            <a:xfrm>
              <a:off x="4369" y="1442"/>
              <a:ext cx="95"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Helvetica"/>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Freeform 241"/>
            <p:cNvSpPr>
              <a:spLocks/>
            </p:cNvSpPr>
            <p:nvPr/>
          </p:nvSpPr>
          <p:spPr bwMode="auto">
            <a:xfrm>
              <a:off x="1860" y="2987"/>
              <a:ext cx="627" cy="628"/>
            </a:xfrm>
            <a:custGeom>
              <a:avLst/>
              <a:gdLst>
                <a:gd name="T0" fmla="*/ 927 w 1127"/>
                <a:gd name="T1" fmla="*/ 200 h 1127"/>
                <a:gd name="T2" fmla="*/ 927 w 1127"/>
                <a:gd name="T3" fmla="*/ 200 h 1127"/>
                <a:gd name="T4" fmla="*/ 927 w 1127"/>
                <a:gd name="T5" fmla="*/ 926 h 1127"/>
                <a:gd name="T6" fmla="*/ 201 w 1127"/>
                <a:gd name="T7" fmla="*/ 926 h 1127"/>
                <a:gd name="T8" fmla="*/ 201 w 1127"/>
                <a:gd name="T9" fmla="*/ 200 h 1127"/>
                <a:gd name="T10" fmla="*/ 927 w 1127"/>
                <a:gd name="T11" fmla="*/ 200 h 1127"/>
              </a:gdLst>
              <a:ahLst/>
              <a:cxnLst>
                <a:cxn ang="0">
                  <a:pos x="T0" y="T1"/>
                </a:cxn>
                <a:cxn ang="0">
                  <a:pos x="T2" y="T3"/>
                </a:cxn>
                <a:cxn ang="0">
                  <a:pos x="T4" y="T5"/>
                </a:cxn>
                <a:cxn ang="0">
                  <a:pos x="T6" y="T7"/>
                </a:cxn>
                <a:cxn ang="0">
                  <a:pos x="T8" y="T9"/>
                </a:cxn>
                <a:cxn ang="0">
                  <a:pos x="T10" y="T11"/>
                </a:cxn>
              </a:cxnLst>
              <a:rect l="0" t="0" r="r" b="b"/>
              <a:pathLst>
                <a:path w="1127" h="1127">
                  <a:moveTo>
                    <a:pt x="927" y="200"/>
                  </a:moveTo>
                  <a:lnTo>
                    <a:pt x="927" y="200"/>
                  </a:lnTo>
                  <a:cubicBezTo>
                    <a:pt x="1127" y="401"/>
                    <a:pt x="1127" y="726"/>
                    <a:pt x="927" y="926"/>
                  </a:cubicBezTo>
                  <a:cubicBezTo>
                    <a:pt x="726" y="1127"/>
                    <a:pt x="401" y="1127"/>
                    <a:pt x="201" y="926"/>
                  </a:cubicBezTo>
                  <a:cubicBezTo>
                    <a:pt x="0" y="726"/>
                    <a:pt x="0" y="401"/>
                    <a:pt x="201" y="200"/>
                  </a:cubicBezTo>
                  <a:cubicBezTo>
                    <a:pt x="401" y="0"/>
                    <a:pt x="726" y="0"/>
                    <a:pt x="927" y="20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42"/>
            <p:cNvSpPr>
              <a:spLocks/>
            </p:cNvSpPr>
            <p:nvPr/>
          </p:nvSpPr>
          <p:spPr bwMode="auto">
            <a:xfrm>
              <a:off x="1860" y="2987"/>
              <a:ext cx="627" cy="628"/>
            </a:xfrm>
            <a:custGeom>
              <a:avLst/>
              <a:gdLst>
                <a:gd name="T0" fmla="*/ 927 w 1127"/>
                <a:gd name="T1" fmla="*/ 200 h 1127"/>
                <a:gd name="T2" fmla="*/ 927 w 1127"/>
                <a:gd name="T3" fmla="*/ 200 h 1127"/>
                <a:gd name="T4" fmla="*/ 927 w 1127"/>
                <a:gd name="T5" fmla="*/ 926 h 1127"/>
                <a:gd name="T6" fmla="*/ 201 w 1127"/>
                <a:gd name="T7" fmla="*/ 926 h 1127"/>
                <a:gd name="T8" fmla="*/ 201 w 1127"/>
                <a:gd name="T9" fmla="*/ 200 h 1127"/>
                <a:gd name="T10" fmla="*/ 927 w 1127"/>
                <a:gd name="T11" fmla="*/ 200 h 1127"/>
              </a:gdLst>
              <a:ahLst/>
              <a:cxnLst>
                <a:cxn ang="0">
                  <a:pos x="T0" y="T1"/>
                </a:cxn>
                <a:cxn ang="0">
                  <a:pos x="T2" y="T3"/>
                </a:cxn>
                <a:cxn ang="0">
                  <a:pos x="T4" y="T5"/>
                </a:cxn>
                <a:cxn ang="0">
                  <a:pos x="T6" y="T7"/>
                </a:cxn>
                <a:cxn ang="0">
                  <a:pos x="T8" y="T9"/>
                </a:cxn>
                <a:cxn ang="0">
                  <a:pos x="T10" y="T11"/>
                </a:cxn>
              </a:cxnLst>
              <a:rect l="0" t="0" r="r" b="b"/>
              <a:pathLst>
                <a:path w="1127" h="1127">
                  <a:moveTo>
                    <a:pt x="927" y="200"/>
                  </a:moveTo>
                  <a:lnTo>
                    <a:pt x="927" y="200"/>
                  </a:lnTo>
                  <a:cubicBezTo>
                    <a:pt x="1127" y="401"/>
                    <a:pt x="1127" y="726"/>
                    <a:pt x="927" y="926"/>
                  </a:cubicBezTo>
                  <a:cubicBezTo>
                    <a:pt x="726" y="1127"/>
                    <a:pt x="401" y="1127"/>
                    <a:pt x="201" y="926"/>
                  </a:cubicBezTo>
                  <a:cubicBezTo>
                    <a:pt x="0" y="726"/>
                    <a:pt x="0" y="401"/>
                    <a:pt x="201" y="200"/>
                  </a:cubicBezTo>
                  <a:cubicBezTo>
                    <a:pt x="401" y="0"/>
                    <a:pt x="726" y="0"/>
                    <a:pt x="927" y="200"/>
                  </a:cubicBez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243"/>
            <p:cNvSpPr>
              <a:spLocks noChangeArrowheads="1"/>
            </p:cNvSpPr>
            <p:nvPr/>
          </p:nvSpPr>
          <p:spPr bwMode="auto">
            <a:xfrm>
              <a:off x="2014" y="3218"/>
              <a:ext cx="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244"/>
            <p:cNvSpPr>
              <a:spLocks noChangeArrowheads="1"/>
            </p:cNvSpPr>
            <p:nvPr/>
          </p:nvSpPr>
          <p:spPr bwMode="auto">
            <a:xfrm>
              <a:off x="2068" y="321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245"/>
            <p:cNvSpPr>
              <a:spLocks noChangeArrowheads="1"/>
            </p:cNvSpPr>
            <p:nvPr/>
          </p:nvSpPr>
          <p:spPr bwMode="auto">
            <a:xfrm>
              <a:off x="2109" y="3218"/>
              <a:ext cx="1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00"/>
                  </a:solidFill>
                  <a:effectLst/>
                  <a:latin typeface="Helvetica"/>
                  <a:cs typeface="Arial" pitchFamily="34" charset="0"/>
                </a:rPr>
                <a:t>mp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246"/>
            <p:cNvSpPr>
              <a:spLocks noChangeArrowheads="1"/>
            </p:cNvSpPr>
            <p:nvPr/>
          </p:nvSpPr>
          <p:spPr bwMode="auto">
            <a:xfrm>
              <a:off x="2212" y="321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247"/>
            <p:cNvSpPr>
              <a:spLocks noChangeArrowheads="1"/>
            </p:cNvSpPr>
            <p:nvPr/>
          </p:nvSpPr>
          <p:spPr bwMode="auto">
            <a:xfrm>
              <a:off x="2253" y="3218"/>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248"/>
            <p:cNvSpPr>
              <a:spLocks noChangeArrowheads="1"/>
            </p:cNvSpPr>
            <p:nvPr/>
          </p:nvSpPr>
          <p:spPr bwMode="auto">
            <a:xfrm>
              <a:off x="2274" y="321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249"/>
            <p:cNvSpPr>
              <a:spLocks noChangeArrowheads="1"/>
            </p:cNvSpPr>
            <p:nvPr/>
          </p:nvSpPr>
          <p:spPr bwMode="auto">
            <a:xfrm>
              <a:off x="2315" y="3218"/>
              <a:ext cx="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r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250"/>
            <p:cNvSpPr>
              <a:spLocks noChangeArrowheads="1"/>
            </p:cNvSpPr>
            <p:nvPr/>
          </p:nvSpPr>
          <p:spPr bwMode="auto">
            <a:xfrm>
              <a:off x="2045" y="3307"/>
              <a:ext cx="1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Sci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251"/>
            <p:cNvSpPr>
              <a:spLocks noChangeArrowheads="1"/>
            </p:cNvSpPr>
            <p:nvPr/>
          </p:nvSpPr>
          <p:spPr bwMode="auto">
            <a:xfrm>
              <a:off x="2148" y="3307"/>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252"/>
            <p:cNvSpPr>
              <a:spLocks noChangeArrowheads="1"/>
            </p:cNvSpPr>
            <p:nvPr/>
          </p:nvSpPr>
          <p:spPr bwMode="auto">
            <a:xfrm>
              <a:off x="2189" y="3307"/>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a:cs typeface="Arial" pitchFamily="34" charset="0"/>
                </a:rPr>
                <a:t>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253"/>
            <p:cNvSpPr>
              <a:spLocks noChangeArrowheads="1"/>
            </p:cNvSpPr>
            <p:nvPr/>
          </p:nvSpPr>
          <p:spPr bwMode="auto">
            <a:xfrm>
              <a:off x="2230" y="3307"/>
              <a:ext cx="11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Freeform 254"/>
            <p:cNvSpPr>
              <a:spLocks/>
            </p:cNvSpPr>
            <p:nvPr/>
          </p:nvSpPr>
          <p:spPr bwMode="auto">
            <a:xfrm>
              <a:off x="3219" y="2987"/>
              <a:ext cx="627" cy="628"/>
            </a:xfrm>
            <a:custGeom>
              <a:avLst/>
              <a:gdLst>
                <a:gd name="T0" fmla="*/ 926 w 1127"/>
                <a:gd name="T1" fmla="*/ 200 h 1127"/>
                <a:gd name="T2" fmla="*/ 926 w 1127"/>
                <a:gd name="T3" fmla="*/ 200 h 1127"/>
                <a:gd name="T4" fmla="*/ 926 w 1127"/>
                <a:gd name="T5" fmla="*/ 926 h 1127"/>
                <a:gd name="T6" fmla="*/ 200 w 1127"/>
                <a:gd name="T7" fmla="*/ 926 h 1127"/>
                <a:gd name="T8" fmla="*/ 200 w 1127"/>
                <a:gd name="T9" fmla="*/ 200 h 1127"/>
                <a:gd name="T10" fmla="*/ 926 w 1127"/>
                <a:gd name="T11" fmla="*/ 200 h 1127"/>
              </a:gdLst>
              <a:ahLst/>
              <a:cxnLst>
                <a:cxn ang="0">
                  <a:pos x="T0" y="T1"/>
                </a:cxn>
                <a:cxn ang="0">
                  <a:pos x="T2" y="T3"/>
                </a:cxn>
                <a:cxn ang="0">
                  <a:pos x="T4" y="T5"/>
                </a:cxn>
                <a:cxn ang="0">
                  <a:pos x="T6" y="T7"/>
                </a:cxn>
                <a:cxn ang="0">
                  <a:pos x="T8" y="T9"/>
                </a:cxn>
                <a:cxn ang="0">
                  <a:pos x="T10" y="T11"/>
                </a:cxn>
              </a:cxnLst>
              <a:rect l="0" t="0" r="r" b="b"/>
              <a:pathLst>
                <a:path w="1127" h="1127">
                  <a:moveTo>
                    <a:pt x="926" y="200"/>
                  </a:moveTo>
                  <a:lnTo>
                    <a:pt x="926" y="200"/>
                  </a:lnTo>
                  <a:cubicBezTo>
                    <a:pt x="1127" y="401"/>
                    <a:pt x="1127" y="726"/>
                    <a:pt x="926" y="926"/>
                  </a:cubicBezTo>
                  <a:cubicBezTo>
                    <a:pt x="726" y="1127"/>
                    <a:pt x="401" y="1127"/>
                    <a:pt x="200" y="926"/>
                  </a:cubicBezTo>
                  <a:cubicBezTo>
                    <a:pt x="0" y="726"/>
                    <a:pt x="0" y="401"/>
                    <a:pt x="200" y="200"/>
                  </a:cubicBezTo>
                  <a:cubicBezTo>
                    <a:pt x="401" y="0"/>
                    <a:pt x="726" y="0"/>
                    <a:pt x="926" y="20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55"/>
            <p:cNvSpPr>
              <a:spLocks/>
            </p:cNvSpPr>
            <p:nvPr/>
          </p:nvSpPr>
          <p:spPr bwMode="auto">
            <a:xfrm>
              <a:off x="3219" y="2987"/>
              <a:ext cx="627" cy="628"/>
            </a:xfrm>
            <a:custGeom>
              <a:avLst/>
              <a:gdLst>
                <a:gd name="T0" fmla="*/ 926 w 1127"/>
                <a:gd name="T1" fmla="*/ 200 h 1127"/>
                <a:gd name="T2" fmla="*/ 926 w 1127"/>
                <a:gd name="T3" fmla="*/ 200 h 1127"/>
                <a:gd name="T4" fmla="*/ 926 w 1127"/>
                <a:gd name="T5" fmla="*/ 926 h 1127"/>
                <a:gd name="T6" fmla="*/ 200 w 1127"/>
                <a:gd name="T7" fmla="*/ 926 h 1127"/>
                <a:gd name="T8" fmla="*/ 200 w 1127"/>
                <a:gd name="T9" fmla="*/ 200 h 1127"/>
                <a:gd name="T10" fmla="*/ 926 w 1127"/>
                <a:gd name="T11" fmla="*/ 200 h 1127"/>
              </a:gdLst>
              <a:ahLst/>
              <a:cxnLst>
                <a:cxn ang="0">
                  <a:pos x="T0" y="T1"/>
                </a:cxn>
                <a:cxn ang="0">
                  <a:pos x="T2" y="T3"/>
                </a:cxn>
                <a:cxn ang="0">
                  <a:pos x="T4" y="T5"/>
                </a:cxn>
                <a:cxn ang="0">
                  <a:pos x="T6" y="T7"/>
                </a:cxn>
                <a:cxn ang="0">
                  <a:pos x="T8" y="T9"/>
                </a:cxn>
                <a:cxn ang="0">
                  <a:pos x="T10" y="T11"/>
                </a:cxn>
              </a:cxnLst>
              <a:rect l="0" t="0" r="r" b="b"/>
              <a:pathLst>
                <a:path w="1127" h="1127">
                  <a:moveTo>
                    <a:pt x="926" y="200"/>
                  </a:moveTo>
                  <a:lnTo>
                    <a:pt x="926" y="200"/>
                  </a:lnTo>
                  <a:cubicBezTo>
                    <a:pt x="1127" y="401"/>
                    <a:pt x="1127" y="726"/>
                    <a:pt x="926" y="926"/>
                  </a:cubicBezTo>
                  <a:cubicBezTo>
                    <a:pt x="726" y="1127"/>
                    <a:pt x="401" y="1127"/>
                    <a:pt x="200" y="926"/>
                  </a:cubicBezTo>
                  <a:cubicBezTo>
                    <a:pt x="0" y="726"/>
                    <a:pt x="0" y="401"/>
                    <a:pt x="200" y="200"/>
                  </a:cubicBezTo>
                  <a:cubicBezTo>
                    <a:pt x="401" y="0"/>
                    <a:pt x="726" y="0"/>
                    <a:pt x="926" y="200"/>
                  </a:cubicBezTo>
                  <a:close/>
                </a:path>
              </a:pathLst>
            </a:custGeom>
            <a:noFill/>
            <a:ln w="7"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256"/>
            <p:cNvSpPr>
              <a:spLocks noChangeArrowheads="1"/>
            </p:cNvSpPr>
            <p:nvPr/>
          </p:nvSpPr>
          <p:spPr bwMode="auto">
            <a:xfrm>
              <a:off x="3360" y="3218"/>
              <a:ext cx="13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a:cs typeface="Arial" pitchFamily="34" charset="0"/>
                </a:rPr>
                <a:t>Be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257"/>
            <p:cNvSpPr>
              <a:spLocks noChangeArrowheads="1"/>
            </p:cNvSpPr>
            <p:nvPr/>
          </p:nvSpPr>
          <p:spPr bwMode="auto">
            <a:xfrm>
              <a:off x="3451" y="321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258"/>
            <p:cNvSpPr>
              <a:spLocks noChangeArrowheads="1"/>
            </p:cNvSpPr>
            <p:nvPr/>
          </p:nvSpPr>
          <p:spPr bwMode="auto">
            <a:xfrm>
              <a:off x="3492" y="321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259"/>
            <p:cNvSpPr>
              <a:spLocks noChangeArrowheads="1"/>
            </p:cNvSpPr>
            <p:nvPr/>
          </p:nvSpPr>
          <p:spPr bwMode="auto">
            <a:xfrm>
              <a:off x="3534" y="3218"/>
              <a:ext cx="9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vi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260"/>
            <p:cNvSpPr>
              <a:spLocks noChangeArrowheads="1"/>
            </p:cNvSpPr>
            <p:nvPr/>
          </p:nvSpPr>
          <p:spPr bwMode="auto">
            <a:xfrm>
              <a:off x="3587" y="3218"/>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261"/>
            <p:cNvSpPr>
              <a:spLocks noChangeArrowheads="1"/>
            </p:cNvSpPr>
            <p:nvPr/>
          </p:nvSpPr>
          <p:spPr bwMode="auto">
            <a:xfrm>
              <a:off x="3628" y="3218"/>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ra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262"/>
            <p:cNvSpPr>
              <a:spLocks noChangeArrowheads="1"/>
            </p:cNvSpPr>
            <p:nvPr/>
          </p:nvSpPr>
          <p:spPr bwMode="auto">
            <a:xfrm>
              <a:off x="3694" y="3218"/>
              <a:ext cx="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263"/>
            <p:cNvSpPr>
              <a:spLocks noChangeArrowheads="1"/>
            </p:cNvSpPr>
            <p:nvPr/>
          </p:nvSpPr>
          <p:spPr bwMode="auto">
            <a:xfrm>
              <a:off x="3711" y="3218"/>
              <a:ext cx="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264"/>
            <p:cNvSpPr>
              <a:spLocks noChangeArrowheads="1"/>
            </p:cNvSpPr>
            <p:nvPr/>
          </p:nvSpPr>
          <p:spPr bwMode="auto">
            <a:xfrm>
              <a:off x="3385" y="3307"/>
              <a:ext cx="14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00"/>
                  </a:solidFill>
                  <a:effectLst/>
                  <a:latin typeface="Helvetica"/>
                  <a:cs typeface="Arial" pitchFamily="34" charset="0"/>
                </a:rPr>
                <a:t>Sci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265"/>
            <p:cNvSpPr>
              <a:spLocks noChangeArrowheads="1"/>
            </p:cNvSpPr>
            <p:nvPr/>
          </p:nvSpPr>
          <p:spPr bwMode="auto">
            <a:xfrm>
              <a:off x="3488" y="3307"/>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266"/>
            <p:cNvSpPr>
              <a:spLocks noChangeArrowheads="1"/>
            </p:cNvSpPr>
            <p:nvPr/>
          </p:nvSpPr>
          <p:spPr bwMode="auto">
            <a:xfrm>
              <a:off x="3529" y="3307"/>
              <a:ext cx="7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Helvetica"/>
                  <a:cs typeface="Arial" pitchFamily="34" charset="0"/>
                </a:rPr>
                <a:t>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267"/>
            <p:cNvSpPr>
              <a:spLocks noChangeArrowheads="1"/>
            </p:cNvSpPr>
            <p:nvPr/>
          </p:nvSpPr>
          <p:spPr bwMode="auto">
            <a:xfrm>
              <a:off x="3570" y="3307"/>
              <a:ext cx="11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00"/>
                  </a:solidFill>
                  <a:effectLst/>
                  <a:latin typeface="Helvetica"/>
                  <a:cs typeface="Arial" pitchFamily="34" charset="0"/>
                </a:rPr>
                <a:t>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268"/>
            <p:cNvSpPr>
              <a:spLocks noChangeArrowheads="1"/>
            </p:cNvSpPr>
            <p:nvPr/>
          </p:nvSpPr>
          <p:spPr bwMode="auto">
            <a:xfrm>
              <a:off x="3649" y="3307"/>
              <a:ext cx="7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Helvetica"/>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70" name="Freeform 241"/>
          <p:cNvSpPr>
            <a:spLocks/>
          </p:cNvSpPr>
          <p:nvPr/>
        </p:nvSpPr>
        <p:spPr bwMode="auto">
          <a:xfrm>
            <a:off x="4033838" y="4894263"/>
            <a:ext cx="995362" cy="996950"/>
          </a:xfrm>
          <a:custGeom>
            <a:avLst/>
            <a:gdLst>
              <a:gd name="T0" fmla="*/ 927 w 1127"/>
              <a:gd name="T1" fmla="*/ 200 h 1127"/>
              <a:gd name="T2" fmla="*/ 927 w 1127"/>
              <a:gd name="T3" fmla="*/ 200 h 1127"/>
              <a:gd name="T4" fmla="*/ 927 w 1127"/>
              <a:gd name="T5" fmla="*/ 926 h 1127"/>
              <a:gd name="T6" fmla="*/ 201 w 1127"/>
              <a:gd name="T7" fmla="*/ 926 h 1127"/>
              <a:gd name="T8" fmla="*/ 201 w 1127"/>
              <a:gd name="T9" fmla="*/ 200 h 1127"/>
              <a:gd name="T10" fmla="*/ 927 w 1127"/>
              <a:gd name="T11" fmla="*/ 200 h 1127"/>
            </a:gdLst>
            <a:ahLst/>
            <a:cxnLst>
              <a:cxn ang="0">
                <a:pos x="T0" y="T1"/>
              </a:cxn>
              <a:cxn ang="0">
                <a:pos x="T2" y="T3"/>
              </a:cxn>
              <a:cxn ang="0">
                <a:pos x="T4" y="T5"/>
              </a:cxn>
              <a:cxn ang="0">
                <a:pos x="T6" y="T7"/>
              </a:cxn>
              <a:cxn ang="0">
                <a:pos x="T8" y="T9"/>
              </a:cxn>
              <a:cxn ang="0">
                <a:pos x="T10" y="T11"/>
              </a:cxn>
            </a:cxnLst>
            <a:rect l="0" t="0" r="r" b="b"/>
            <a:pathLst>
              <a:path w="1127" h="1127">
                <a:moveTo>
                  <a:pt x="927" y="200"/>
                </a:moveTo>
                <a:lnTo>
                  <a:pt x="927" y="200"/>
                </a:lnTo>
                <a:cubicBezTo>
                  <a:pt x="1127" y="401"/>
                  <a:pt x="1127" y="726"/>
                  <a:pt x="927" y="926"/>
                </a:cubicBezTo>
                <a:cubicBezTo>
                  <a:pt x="726" y="1127"/>
                  <a:pt x="401" y="1127"/>
                  <a:pt x="201" y="926"/>
                </a:cubicBezTo>
                <a:cubicBezTo>
                  <a:pt x="0" y="726"/>
                  <a:pt x="0" y="401"/>
                  <a:pt x="201" y="200"/>
                </a:cubicBezTo>
                <a:cubicBezTo>
                  <a:pt x="401" y="0"/>
                  <a:pt x="726" y="0"/>
                  <a:pt x="927" y="20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Rectangle 27"/>
          <p:cNvSpPr>
            <a:spLocks noChangeArrowheads="1"/>
          </p:cNvSpPr>
          <p:nvPr/>
        </p:nvSpPr>
        <p:spPr bwMode="auto">
          <a:xfrm>
            <a:off x="4290615" y="5240338"/>
            <a:ext cx="4865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900" dirty="0" smtClean="0">
                <a:solidFill>
                  <a:srgbClr val="000000"/>
                </a:solidFill>
                <a:latin typeface="Helvetica"/>
                <a:cs typeface="Arial" pitchFamily="34" charset="0"/>
              </a:rPr>
              <a:t>Learning Sciences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83150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Questions </a:t>
            </a:r>
            <a:r>
              <a:rPr lang="en-US" dirty="0" smtClean="0"/>
              <a:t>To Be Explored</a:t>
            </a:r>
            <a:endParaRPr lang="en-US" dirty="0"/>
          </a:p>
        </p:txBody>
      </p:sp>
      <p:sp>
        <p:nvSpPr>
          <p:cNvPr id="3" name="Content Placeholder 2"/>
          <p:cNvSpPr>
            <a:spLocks noGrp="1"/>
          </p:cNvSpPr>
          <p:nvPr>
            <p:ph idx="1"/>
          </p:nvPr>
        </p:nvSpPr>
        <p:spPr/>
        <p:txBody>
          <a:bodyPr>
            <a:normAutofit/>
          </a:bodyPr>
          <a:lstStyle/>
          <a:p>
            <a:r>
              <a:rPr lang="en-US" dirty="0" smtClean="0"/>
              <a:t>How many people are willing to interact with real-time feedback?  Do people want even daily or weekly feedback?</a:t>
            </a:r>
          </a:p>
          <a:p>
            <a:r>
              <a:rPr lang="en-US" dirty="0" smtClean="0"/>
              <a:t>How can we achieve the maximum impact?  Less people saving more or more people saving </a:t>
            </a:r>
            <a:r>
              <a:rPr lang="en-US" dirty="0" smtClean="0"/>
              <a:t>less?  Can </a:t>
            </a:r>
            <a:r>
              <a:rPr lang="en-US" dirty="0" smtClean="0"/>
              <a:t>we let consumers decide?</a:t>
            </a:r>
          </a:p>
          <a:p>
            <a:pPr lvl="1"/>
            <a:r>
              <a:rPr lang="en-US" dirty="0" smtClean="0"/>
              <a:t>Provide as much or as little feedback as a customer wants</a:t>
            </a:r>
          </a:p>
        </p:txBody>
      </p:sp>
    </p:spTree>
    <p:extLst>
      <p:ext uri="{BB962C8B-B14F-4D97-AF65-F5344CB8AC3E}">
        <p14:creationId xmlns:p14="http://schemas.microsoft.com/office/powerpoint/2010/main" val="2099163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Energy Consumption Need To Be Addressed?</a:t>
            </a:r>
            <a:endParaRPr lang="en-US" dirty="0"/>
          </a:p>
        </p:txBody>
      </p:sp>
      <p:sp>
        <p:nvSpPr>
          <p:cNvPr id="3" name="Content Placeholder 2"/>
          <p:cNvSpPr>
            <a:spLocks noGrp="1"/>
          </p:cNvSpPr>
          <p:nvPr>
            <p:ph idx="1"/>
          </p:nvPr>
        </p:nvSpPr>
        <p:spPr/>
        <p:txBody>
          <a:bodyPr/>
          <a:lstStyle/>
          <a:p>
            <a:r>
              <a:rPr lang="en-US" dirty="0" smtClean="0"/>
              <a:t>Energy ecosystem in crisis</a:t>
            </a:r>
          </a:p>
          <a:p>
            <a:r>
              <a:rPr lang="en-US" dirty="0" smtClean="0"/>
              <a:t>Consumers are largely unaware how they impact the environment</a:t>
            </a:r>
            <a:endParaRPr lang="en-US" dirty="0"/>
          </a:p>
        </p:txBody>
      </p:sp>
    </p:spTree>
    <p:extLst>
      <p:ext uri="{BB962C8B-B14F-4D97-AF65-F5344CB8AC3E}">
        <p14:creationId xmlns:p14="http://schemas.microsoft.com/office/powerpoint/2010/main" val="888147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a:t>
            </a:r>
            <a:r>
              <a:rPr lang="en-US" dirty="0"/>
              <a:t>Domain Developments</a:t>
            </a:r>
          </a:p>
        </p:txBody>
      </p:sp>
      <p:sp>
        <p:nvSpPr>
          <p:cNvPr id="3" name="Content Placeholder 2"/>
          <p:cNvSpPr>
            <a:spLocks noGrp="1"/>
          </p:cNvSpPr>
          <p:nvPr>
            <p:ph idx="1"/>
          </p:nvPr>
        </p:nvSpPr>
        <p:spPr/>
        <p:txBody>
          <a:bodyPr>
            <a:normAutofit lnSpcReduction="10000"/>
          </a:bodyPr>
          <a:lstStyle/>
          <a:p>
            <a:r>
              <a:rPr lang="en-US" dirty="0" smtClean="0"/>
              <a:t>Smart Meters</a:t>
            </a:r>
          </a:p>
          <a:p>
            <a:pPr lvl="1"/>
            <a:r>
              <a:rPr lang="en-US" dirty="0" smtClean="0"/>
              <a:t>Measure energy consumption in real-time</a:t>
            </a:r>
          </a:p>
          <a:p>
            <a:pPr lvl="1"/>
            <a:r>
              <a:rPr lang="en-US" dirty="0" smtClean="0"/>
              <a:t>Turn invisible consumption to computational data</a:t>
            </a:r>
          </a:p>
          <a:p>
            <a:r>
              <a:rPr lang="en-US" dirty="0" smtClean="0"/>
              <a:t>Smart Grid</a:t>
            </a:r>
          </a:p>
          <a:p>
            <a:pPr lvl="1"/>
            <a:r>
              <a:rPr lang="en-US" dirty="0" smtClean="0"/>
              <a:t>System around smart meters and modern infrastructure</a:t>
            </a:r>
          </a:p>
          <a:p>
            <a:pPr lvl="1"/>
            <a:r>
              <a:rPr lang="en-US" dirty="0" smtClean="0"/>
              <a:t>Creates a network of energy consumers and producers</a:t>
            </a:r>
          </a:p>
          <a:p>
            <a:pPr lvl="1"/>
            <a:r>
              <a:rPr lang="en-US" dirty="0" smtClean="0"/>
              <a:t>Dynamic distribution and production of energy</a:t>
            </a:r>
          </a:p>
          <a:p>
            <a:pPr lvl="1"/>
            <a:r>
              <a:rPr lang="en-US" dirty="0" smtClean="0"/>
              <a:t>Allows for dynamic pricing</a:t>
            </a:r>
          </a:p>
          <a:p>
            <a:pPr lvl="1"/>
            <a:r>
              <a:rPr lang="en-US" dirty="0" smtClean="0"/>
              <a:t>Faster reaction-times in case of black-outs</a:t>
            </a:r>
          </a:p>
          <a:p>
            <a:pPr lvl="1"/>
            <a:r>
              <a:rPr lang="en-US" dirty="0" smtClean="0"/>
              <a:t>Enables cultures of participation</a:t>
            </a:r>
          </a:p>
          <a:p>
            <a:pPr lvl="1"/>
            <a:endParaRPr lang="en-US" dirty="0"/>
          </a:p>
        </p:txBody>
      </p:sp>
    </p:spTree>
    <p:extLst>
      <p:ext uri="{BB962C8B-B14F-4D97-AF65-F5344CB8AC3E}">
        <p14:creationId xmlns:p14="http://schemas.microsoft.com/office/powerpoint/2010/main" val="2903017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Impacts of Indirect vs. Direct Feedback</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828801"/>
            <a:ext cx="5540539" cy="3962400"/>
          </a:xfrm>
          <a:prstGeom prst="rect">
            <a:avLst/>
          </a:prstGeom>
          <a:noFill/>
          <a:ln>
            <a:noFill/>
          </a:ln>
        </p:spPr>
      </p:pic>
      <p:sp>
        <p:nvSpPr>
          <p:cNvPr id="3" name="TextBox 2"/>
          <p:cNvSpPr txBox="1"/>
          <p:nvPr/>
        </p:nvSpPr>
        <p:spPr>
          <a:xfrm>
            <a:off x="838200" y="5943600"/>
            <a:ext cx="7391400" cy="615553"/>
          </a:xfrm>
          <a:prstGeom prst="rect">
            <a:avLst/>
          </a:prstGeom>
          <a:noFill/>
        </p:spPr>
        <p:txBody>
          <a:bodyPr wrap="square" rtlCol="0">
            <a:spAutoFit/>
          </a:bodyPr>
          <a:lstStyle/>
          <a:p>
            <a:r>
              <a:rPr lang="en-US" sz="1600" dirty="0" smtClean="0"/>
              <a:t>Source</a:t>
            </a:r>
            <a:r>
              <a:rPr lang="en-US" sz="1600" dirty="0"/>
              <a:t>: </a:t>
            </a:r>
            <a:r>
              <a:rPr lang="en-US" sz="1600" dirty="0" err="1"/>
              <a:t>Ehrhardt</a:t>
            </a:r>
            <a:r>
              <a:rPr lang="en-US" sz="1600" dirty="0"/>
              <a:t>-Martinez et al. (2010) Advanced Metering Initiatives and Residential Feedback Programs: A Meta-Review for Household Electricity-Saving Opportunities</a:t>
            </a:r>
            <a:r>
              <a:rPr lang="en-US" dirty="0"/>
              <a:t> </a:t>
            </a:r>
          </a:p>
        </p:txBody>
      </p:sp>
    </p:spTree>
    <p:extLst>
      <p:ext uri="{BB962C8B-B14F-4D97-AF65-F5344CB8AC3E}">
        <p14:creationId xmlns:p14="http://schemas.microsoft.com/office/powerpoint/2010/main" val="2197100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Billing</a:t>
            </a:r>
            <a:endParaRPr lang="en-US" dirty="0"/>
          </a:p>
        </p:txBody>
      </p:sp>
      <p:sp>
        <p:nvSpPr>
          <p:cNvPr id="3" name="Content Placeholder 2"/>
          <p:cNvSpPr>
            <a:spLocks noGrp="1"/>
          </p:cNvSpPr>
          <p:nvPr>
            <p:ph idx="1"/>
          </p:nvPr>
        </p:nvSpPr>
        <p:spPr/>
        <p:txBody>
          <a:bodyPr/>
          <a:lstStyle/>
          <a:p>
            <a:r>
              <a:rPr lang="en-US" dirty="0" smtClean="0"/>
              <a:t>Paper or email bills with additional information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714" y="2743200"/>
            <a:ext cx="664408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46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Feedback</a:t>
            </a:r>
            <a:endParaRPr lang="en-US" dirty="0"/>
          </a:p>
        </p:txBody>
      </p:sp>
      <p:sp>
        <p:nvSpPr>
          <p:cNvPr id="3" name="Content Placeholder 2"/>
          <p:cNvSpPr>
            <a:spLocks noGrp="1"/>
          </p:cNvSpPr>
          <p:nvPr>
            <p:ph idx="1"/>
          </p:nvPr>
        </p:nvSpPr>
        <p:spPr/>
        <p:txBody>
          <a:bodyPr/>
          <a:lstStyle/>
          <a:p>
            <a:r>
              <a:rPr lang="en-US" dirty="0" smtClean="0"/>
              <a:t>Web-based energy audits</a:t>
            </a:r>
          </a:p>
          <a:p>
            <a:pPr lvl="1"/>
            <a:r>
              <a:rPr lang="en-US" dirty="0" smtClean="0"/>
              <a:t>Household type</a:t>
            </a:r>
          </a:p>
          <a:p>
            <a:pPr lvl="1"/>
            <a:r>
              <a:rPr lang="en-US" dirty="0" smtClean="0"/>
              <a:t>Appliance Information</a:t>
            </a:r>
          </a:p>
          <a:p>
            <a:r>
              <a:rPr lang="en-US" dirty="0" smtClean="0"/>
              <a:t>Billing analysis</a:t>
            </a:r>
            <a:endParaRPr lang="en-US" dirty="0"/>
          </a:p>
        </p:txBody>
      </p:sp>
    </p:spTree>
    <p:extLst>
      <p:ext uri="{BB962C8B-B14F-4D97-AF65-F5344CB8AC3E}">
        <p14:creationId xmlns:p14="http://schemas.microsoft.com/office/powerpoint/2010/main" val="446298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Daily/Weekly Feedback</a:t>
            </a:r>
            <a:endParaRPr lang="en-US" dirty="0"/>
          </a:p>
        </p:txBody>
      </p:sp>
      <p:sp>
        <p:nvSpPr>
          <p:cNvPr id="3" name="Content Placeholder 2"/>
          <p:cNvSpPr>
            <a:spLocks noGrp="1"/>
          </p:cNvSpPr>
          <p:nvPr>
            <p:ph idx="1"/>
          </p:nvPr>
        </p:nvSpPr>
        <p:spPr/>
        <p:txBody>
          <a:bodyPr/>
          <a:lstStyle/>
          <a:p>
            <a:r>
              <a:rPr lang="en-US" dirty="0" smtClean="0"/>
              <a:t>Xcel Energy</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819400"/>
            <a:ext cx="56483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171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Feedback</a:t>
            </a:r>
            <a:endParaRPr lang="en-US" dirty="0"/>
          </a:p>
        </p:txBody>
      </p:sp>
      <p:sp>
        <p:nvSpPr>
          <p:cNvPr id="3" name="Content Placeholder 2"/>
          <p:cNvSpPr>
            <a:spLocks noGrp="1"/>
          </p:cNvSpPr>
          <p:nvPr>
            <p:ph idx="1"/>
          </p:nvPr>
        </p:nvSpPr>
        <p:spPr/>
        <p:txBody>
          <a:bodyPr/>
          <a:lstStyle/>
          <a:p>
            <a:r>
              <a:rPr lang="en-US" dirty="0" err="1" smtClean="0"/>
              <a:t>Wattvision</a:t>
            </a:r>
            <a:r>
              <a:rPr lang="en-US" dirty="0" smtClean="0"/>
              <a:t> (</a:t>
            </a:r>
            <a:r>
              <a:rPr lang="en-US" dirty="0">
                <a:hlinkClick r:id="rId3"/>
              </a:rPr>
              <a:t>http://www.wattvision.com</a:t>
            </a:r>
            <a:r>
              <a:rPr lang="en-US" dirty="0" smtClean="0">
                <a:hlinkClick r:id="rId3"/>
              </a:rPr>
              <a:t>/</a:t>
            </a:r>
            <a:r>
              <a:rPr lang="en-US" dirty="0" smtClean="0"/>
              <a:t>)</a:t>
            </a:r>
          </a:p>
          <a:p>
            <a:r>
              <a:rPr lang="en-US" dirty="0" smtClean="0"/>
              <a:t>The Energy Detector (TED)</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0"/>
            <a:ext cx="5853112" cy="336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923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48672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Real-Time Plus Feedback</a:t>
            </a:r>
            <a:endParaRPr lang="en-US" dirty="0"/>
          </a:p>
        </p:txBody>
      </p:sp>
      <p:sp>
        <p:nvSpPr>
          <p:cNvPr id="3" name="Content Placeholder 2"/>
          <p:cNvSpPr>
            <a:spLocks noGrp="1"/>
          </p:cNvSpPr>
          <p:nvPr>
            <p:ph idx="1"/>
          </p:nvPr>
        </p:nvSpPr>
        <p:spPr/>
        <p:txBody>
          <a:bodyPr/>
          <a:lstStyle/>
          <a:p>
            <a:r>
              <a:rPr lang="en-US" dirty="0" smtClean="0"/>
              <a:t>Kill-a-watt</a:t>
            </a:r>
          </a:p>
          <a:p>
            <a:r>
              <a:rPr lang="en-US" dirty="0" smtClean="0"/>
              <a:t>Tendril Volt</a:t>
            </a:r>
          </a:p>
          <a:p>
            <a:r>
              <a:rPr lang="en-US" dirty="0" err="1" smtClean="0"/>
              <a:t>Belkin</a:t>
            </a:r>
            <a:r>
              <a:rPr lang="en-US" dirty="0" smtClean="0"/>
              <a:t> Conserve Insight</a:t>
            </a:r>
            <a:endParaRPr lang="en-US" dirty="0"/>
          </a:p>
        </p:txBody>
      </p:sp>
    </p:spTree>
    <p:extLst>
      <p:ext uri="{BB962C8B-B14F-4D97-AF65-F5344CB8AC3E}">
        <p14:creationId xmlns:p14="http://schemas.microsoft.com/office/powerpoint/2010/main" val="1236950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HolgerSpecia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TheHolgerSpecial</Template>
  <TotalTime>9738</TotalTime>
  <Words>1083</Words>
  <Application>Microsoft Office PowerPoint</Application>
  <PresentationFormat>On-screen Show (4:3)</PresentationFormat>
  <Paragraphs>310</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TheHolgerSpecial</vt:lpstr>
      <vt:lpstr>The Application Domain: Energy Sustainability</vt:lpstr>
      <vt:lpstr>Why Does Energy Consumption Need To Be Addressed?</vt:lpstr>
      <vt:lpstr>Energy Domain Developments</vt:lpstr>
      <vt:lpstr>Impacts of Indirect vs. Direct Feedback</vt:lpstr>
      <vt:lpstr>Enhanced Billing</vt:lpstr>
      <vt:lpstr>Estimated Feedback</vt:lpstr>
      <vt:lpstr>Daily/Weekly Feedback</vt:lpstr>
      <vt:lpstr>Real-Time Feedback</vt:lpstr>
      <vt:lpstr>Real-Time Plus Feedback</vt:lpstr>
      <vt:lpstr>Research Questions We Are Exploring</vt:lpstr>
      <vt:lpstr>Hypothesis: Gadgets Alone Are Not Enough</vt:lpstr>
      <vt:lpstr>Motivation</vt:lpstr>
      <vt:lpstr>Influencer: Social Proof</vt:lpstr>
      <vt:lpstr>Influencer: Social Norms</vt:lpstr>
      <vt:lpstr>Influencer: Peer Pressure</vt:lpstr>
      <vt:lpstr>Social Influences: A Caveat</vt:lpstr>
      <vt:lpstr>Ubiquitous Data and Devices</vt:lpstr>
      <vt:lpstr>Our Proposed System: EMPIRE</vt:lpstr>
      <vt:lpstr>Research Questions To Be Explored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zietz</dc:creator>
  <cp:lastModifiedBy>jason zietz</cp:lastModifiedBy>
  <cp:revision>112</cp:revision>
  <dcterms:created xsi:type="dcterms:W3CDTF">2011-08-22T04:02:47Z</dcterms:created>
  <dcterms:modified xsi:type="dcterms:W3CDTF">2011-08-29T04:21:25Z</dcterms:modified>
</cp:coreProperties>
</file>